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83" r:id="rId1"/>
  </p:sldMasterIdLst>
  <p:notesMasterIdLst>
    <p:notesMasterId r:id="rId29"/>
  </p:notesMasterIdLst>
  <p:sldIdLst>
    <p:sldId id="267" r:id="rId2"/>
    <p:sldId id="270" r:id="rId3"/>
    <p:sldId id="259" r:id="rId4"/>
    <p:sldId id="286" r:id="rId5"/>
    <p:sldId id="318" r:id="rId6"/>
    <p:sldId id="277" r:id="rId7"/>
    <p:sldId id="278" r:id="rId8"/>
    <p:sldId id="299" r:id="rId9"/>
    <p:sldId id="280" r:id="rId10"/>
    <p:sldId id="287" r:id="rId11"/>
    <p:sldId id="288" r:id="rId12"/>
    <p:sldId id="316" r:id="rId13"/>
    <p:sldId id="279" r:id="rId14"/>
    <p:sldId id="281" r:id="rId15"/>
    <p:sldId id="314" r:id="rId16"/>
    <p:sldId id="301" r:id="rId17"/>
    <p:sldId id="305" r:id="rId18"/>
    <p:sldId id="306" r:id="rId19"/>
    <p:sldId id="321" r:id="rId20"/>
    <p:sldId id="303" r:id="rId21"/>
    <p:sldId id="307" r:id="rId22"/>
    <p:sldId id="323" r:id="rId23"/>
    <p:sldId id="312" r:id="rId24"/>
    <p:sldId id="315" r:id="rId25"/>
    <p:sldId id="325" r:id="rId26"/>
    <p:sldId id="298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166"/>
    <a:srgbClr val="DB8630"/>
    <a:srgbClr val="70CAD5"/>
    <a:srgbClr val="C8CFEA"/>
    <a:srgbClr val="E69324"/>
    <a:srgbClr val="FBC334"/>
    <a:srgbClr val="EE4F76"/>
    <a:srgbClr val="764C24"/>
    <a:srgbClr val="C22F2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44CF38-AACB-954D-9A18-3EC4C687051F}" v="4" dt="2020-10-26T23:56:12.292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02"/>
    <p:restoredTop sz="95503" autoAdjust="0"/>
  </p:normalViewPr>
  <p:slideViewPr>
    <p:cSldViewPr snapToGrid="0" snapToObjects="1">
      <p:cViewPr varScale="1">
        <p:scale>
          <a:sx n="57" d="100"/>
          <a:sy n="57" d="100"/>
        </p:scale>
        <p:origin x="176" y="1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gati Koladiya" userId="796baf2e-b08f-4b90-86a1-5711ae216e98" providerId="ADAL" clId="{6F44CF38-AACB-954D-9A18-3EC4C687051F}"/>
    <pc:docChg chg="custSel mod modSld">
      <pc:chgData name="Pragati Koladiya" userId="796baf2e-b08f-4b90-86a1-5711ae216e98" providerId="ADAL" clId="{6F44CF38-AACB-954D-9A18-3EC4C687051F}" dt="2020-10-26T23:56:19.056" v="171" actId="14100"/>
      <pc:docMkLst>
        <pc:docMk/>
      </pc:docMkLst>
      <pc:sldChg chg="addSp delSp modSp mod">
        <pc:chgData name="Pragati Koladiya" userId="796baf2e-b08f-4b90-86a1-5711ae216e98" providerId="ADAL" clId="{6F44CF38-AACB-954D-9A18-3EC4C687051F}" dt="2020-10-26T23:35:55.907" v="122" actId="20577"/>
        <pc:sldMkLst>
          <pc:docMk/>
          <pc:sldMk cId="2253035497" sldId="301"/>
        </pc:sldMkLst>
        <pc:spChg chg="mod">
          <ac:chgData name="Pragati Koladiya" userId="796baf2e-b08f-4b90-86a1-5711ae216e98" providerId="ADAL" clId="{6F44CF38-AACB-954D-9A18-3EC4C687051F}" dt="2020-10-26T23:35:55.907" v="122" actId="20577"/>
          <ac:spMkLst>
            <pc:docMk/>
            <pc:sldMk cId="2253035497" sldId="301"/>
            <ac:spMk id="12" creationId="{C7B9B400-221D-6045-B438-9EC41B1409C7}"/>
          </ac:spMkLst>
        </pc:spChg>
        <pc:picChg chg="del">
          <ac:chgData name="Pragati Koladiya" userId="796baf2e-b08f-4b90-86a1-5711ae216e98" providerId="ADAL" clId="{6F44CF38-AACB-954D-9A18-3EC4C687051F}" dt="2020-10-26T23:28:43.357" v="0" actId="478"/>
          <ac:picMkLst>
            <pc:docMk/>
            <pc:sldMk cId="2253035497" sldId="301"/>
            <ac:picMk id="4" creationId="{666723CB-2664-7D4A-AF1C-9F468517F91F}"/>
          </ac:picMkLst>
        </pc:picChg>
        <pc:picChg chg="add mod">
          <ac:chgData name="Pragati Koladiya" userId="796baf2e-b08f-4b90-86a1-5711ae216e98" providerId="ADAL" clId="{6F44CF38-AACB-954D-9A18-3EC4C687051F}" dt="2020-10-26T23:29:02.312" v="4" actId="1076"/>
          <ac:picMkLst>
            <pc:docMk/>
            <pc:sldMk cId="2253035497" sldId="301"/>
            <ac:picMk id="5" creationId="{4AF9F3D8-C6B4-FB49-A827-8CF241259FA9}"/>
          </ac:picMkLst>
        </pc:picChg>
        <pc:picChg chg="mod">
          <ac:chgData name="Pragati Koladiya" userId="796baf2e-b08f-4b90-86a1-5711ae216e98" providerId="ADAL" clId="{6F44CF38-AACB-954D-9A18-3EC4C687051F}" dt="2020-10-26T23:29:07.827" v="5" actId="1076"/>
          <ac:picMkLst>
            <pc:docMk/>
            <pc:sldMk cId="2253035497" sldId="301"/>
            <ac:picMk id="11" creationId="{0B6CD7DB-95DC-3344-A1A6-1127776CDF05}"/>
          </ac:picMkLst>
        </pc:picChg>
      </pc:sldChg>
      <pc:sldChg chg="addSp delSp modSp mod">
        <pc:chgData name="Pragati Koladiya" userId="796baf2e-b08f-4b90-86a1-5711ae216e98" providerId="ADAL" clId="{6F44CF38-AACB-954D-9A18-3EC4C687051F}" dt="2020-10-26T23:53:44.943" v="159" actId="20577"/>
        <pc:sldMkLst>
          <pc:docMk/>
          <pc:sldMk cId="951355471" sldId="321"/>
        </pc:sldMkLst>
        <pc:spChg chg="mod">
          <ac:chgData name="Pragati Koladiya" userId="796baf2e-b08f-4b90-86a1-5711ae216e98" providerId="ADAL" clId="{6F44CF38-AACB-954D-9A18-3EC4C687051F}" dt="2020-10-26T23:45:49.236" v="150" actId="26606"/>
          <ac:spMkLst>
            <pc:docMk/>
            <pc:sldMk cId="951355471" sldId="321"/>
            <ac:spMk id="2" creationId="{5C5E5CBC-A24C-E74D-9977-D1D815CD2C77}"/>
          </ac:spMkLst>
        </pc:spChg>
        <pc:spChg chg="del">
          <ac:chgData name="Pragati Koladiya" userId="796baf2e-b08f-4b90-86a1-5711ae216e98" providerId="ADAL" clId="{6F44CF38-AACB-954D-9A18-3EC4C687051F}" dt="2020-10-26T23:45:49.236" v="150" actId="26606"/>
          <ac:spMkLst>
            <pc:docMk/>
            <pc:sldMk cId="951355471" sldId="321"/>
            <ac:spMk id="19" creationId="{935B8EF4-1A59-4D23-9073-CC822D6C3243}"/>
          </ac:spMkLst>
        </pc:spChg>
        <pc:spChg chg="del">
          <ac:chgData name="Pragati Koladiya" userId="796baf2e-b08f-4b90-86a1-5711ae216e98" providerId="ADAL" clId="{6F44CF38-AACB-954D-9A18-3EC4C687051F}" dt="2020-10-26T23:45:49.236" v="150" actId="26606"/>
          <ac:spMkLst>
            <pc:docMk/>
            <pc:sldMk cId="951355471" sldId="321"/>
            <ac:spMk id="21" creationId="{F05075F9-95DE-4EE5-8B27-45016C98C137}"/>
          </ac:spMkLst>
        </pc:spChg>
        <pc:spChg chg="del">
          <ac:chgData name="Pragati Koladiya" userId="796baf2e-b08f-4b90-86a1-5711ae216e98" providerId="ADAL" clId="{6F44CF38-AACB-954D-9A18-3EC4C687051F}" dt="2020-10-26T23:45:49.236" v="150" actId="26606"/>
          <ac:spMkLst>
            <pc:docMk/>
            <pc:sldMk cId="951355471" sldId="321"/>
            <ac:spMk id="23" creationId="{F1FA2CDB-3235-4224-8583-449FAD4E7624}"/>
          </ac:spMkLst>
        </pc:spChg>
        <pc:spChg chg="del">
          <ac:chgData name="Pragati Koladiya" userId="796baf2e-b08f-4b90-86a1-5711ae216e98" providerId="ADAL" clId="{6F44CF38-AACB-954D-9A18-3EC4C687051F}" dt="2020-10-26T23:45:49.236" v="150" actId="26606"/>
          <ac:spMkLst>
            <pc:docMk/>
            <pc:sldMk cId="951355471" sldId="321"/>
            <ac:spMk id="25" creationId="{634317E1-B08F-401E-8A71-42E0BF6B655B}"/>
          </ac:spMkLst>
        </pc:spChg>
        <pc:spChg chg="add">
          <ac:chgData name="Pragati Koladiya" userId="796baf2e-b08f-4b90-86a1-5711ae216e98" providerId="ADAL" clId="{6F44CF38-AACB-954D-9A18-3EC4C687051F}" dt="2020-10-26T23:45:49.236" v="150" actId="26606"/>
          <ac:spMkLst>
            <pc:docMk/>
            <pc:sldMk cId="951355471" sldId="321"/>
            <ac:spMk id="30" creationId="{81E3F4E1-B084-4FFF-9627-13782BE0BE4A}"/>
          </ac:spMkLst>
        </pc:spChg>
        <pc:spChg chg="add">
          <ac:chgData name="Pragati Koladiya" userId="796baf2e-b08f-4b90-86a1-5711ae216e98" providerId="ADAL" clId="{6F44CF38-AACB-954D-9A18-3EC4C687051F}" dt="2020-10-26T23:45:49.236" v="150" actId="26606"/>
          <ac:spMkLst>
            <pc:docMk/>
            <pc:sldMk cId="951355471" sldId="321"/>
            <ac:spMk id="32" creationId="{1F8051AB-C2F8-461F-812A-3E58862141B3}"/>
          </ac:spMkLst>
        </pc:spChg>
        <pc:spChg chg="add">
          <ac:chgData name="Pragati Koladiya" userId="796baf2e-b08f-4b90-86a1-5711ae216e98" providerId="ADAL" clId="{6F44CF38-AACB-954D-9A18-3EC4C687051F}" dt="2020-10-26T23:45:49.236" v="150" actId="26606"/>
          <ac:spMkLst>
            <pc:docMk/>
            <pc:sldMk cId="951355471" sldId="321"/>
            <ac:spMk id="34" creationId="{481E0C28-CB2F-425F-98C5-AF23B9B704DF}"/>
          </ac:spMkLst>
        </pc:spChg>
        <pc:spChg chg="add">
          <ac:chgData name="Pragati Koladiya" userId="796baf2e-b08f-4b90-86a1-5711ae216e98" providerId="ADAL" clId="{6F44CF38-AACB-954D-9A18-3EC4C687051F}" dt="2020-10-26T23:45:49.236" v="150" actId="26606"/>
          <ac:spMkLst>
            <pc:docMk/>
            <pc:sldMk cId="951355471" sldId="321"/>
            <ac:spMk id="36" creationId="{2DB2879C-F0B1-4195-A323-E97B6065A78E}"/>
          </ac:spMkLst>
        </pc:spChg>
        <pc:graphicFrameChg chg="mod modGraphic">
          <ac:chgData name="Pragati Koladiya" userId="796baf2e-b08f-4b90-86a1-5711ae216e98" providerId="ADAL" clId="{6F44CF38-AACB-954D-9A18-3EC4C687051F}" dt="2020-10-26T23:53:44.943" v="159" actId="20577"/>
          <ac:graphicFrameMkLst>
            <pc:docMk/>
            <pc:sldMk cId="951355471" sldId="321"/>
            <ac:graphicFrameMk id="4" creationId="{B880B00E-1C99-394A-946D-644D5D3710D4}"/>
          </ac:graphicFrameMkLst>
        </pc:graphicFrameChg>
      </pc:sldChg>
      <pc:sldChg chg="modSp mod">
        <pc:chgData name="Pragati Koladiya" userId="796baf2e-b08f-4b90-86a1-5711ae216e98" providerId="ADAL" clId="{6F44CF38-AACB-954D-9A18-3EC4C687051F}" dt="2020-10-26T23:56:19.056" v="171" actId="14100"/>
        <pc:sldMkLst>
          <pc:docMk/>
          <pc:sldMk cId="2906890755" sldId="325"/>
        </pc:sldMkLst>
        <pc:spChg chg="mod">
          <ac:chgData name="Pragati Koladiya" userId="796baf2e-b08f-4b90-86a1-5711ae216e98" providerId="ADAL" clId="{6F44CF38-AACB-954D-9A18-3EC4C687051F}" dt="2020-10-26T23:56:19.056" v="171" actId="14100"/>
          <ac:spMkLst>
            <pc:docMk/>
            <pc:sldMk cId="2906890755" sldId="325"/>
            <ac:spMk id="2" creationId="{A8F06028-4C9C-CF49-9ADB-DB6C5623B1C9}"/>
          </ac:spMkLst>
        </pc:spChg>
        <pc:spChg chg="mod">
          <ac:chgData name="Pragati Koladiya" userId="796baf2e-b08f-4b90-86a1-5711ae216e98" providerId="ADAL" clId="{6F44CF38-AACB-954D-9A18-3EC4C687051F}" dt="2020-10-26T23:54:31.048" v="166" actId="20577"/>
          <ac:spMkLst>
            <pc:docMk/>
            <pc:sldMk cId="2906890755" sldId="325"/>
            <ac:spMk id="3" creationId="{0685F635-C7DC-6749-9396-08D988A8D5E9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80D903-412E-4427-BAD8-F6ABB89FE05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77F2D9-BC41-4249-BCF3-93F8847F9C3B}">
      <dgm:prSet/>
      <dgm:spPr/>
      <dgm:t>
        <a:bodyPr/>
        <a:lstStyle/>
        <a:p>
          <a:r>
            <a:rPr lang="en-US">
              <a:latin typeface="Abadi MT Condensed Light" panose="020B0306030101010103" pitchFamily="34" charset="77"/>
            </a:rPr>
            <a:t>Introduction</a:t>
          </a:r>
        </a:p>
      </dgm:t>
    </dgm:pt>
    <dgm:pt modelId="{9488938C-8EE1-4BCE-9477-800C22A5DF56}" type="parTrans" cxnId="{9C99CA32-4312-4741-8679-823D334CF7BC}">
      <dgm:prSet/>
      <dgm:spPr/>
      <dgm:t>
        <a:bodyPr/>
        <a:lstStyle/>
        <a:p>
          <a:endParaRPr lang="en-US" sz="2800"/>
        </a:p>
      </dgm:t>
    </dgm:pt>
    <dgm:pt modelId="{C5040491-3D38-410E-95B8-7B6CC9DACA48}" type="sibTrans" cxnId="{9C99CA32-4312-4741-8679-823D334CF7BC}">
      <dgm:prSet/>
      <dgm:spPr/>
      <dgm:t>
        <a:bodyPr/>
        <a:lstStyle/>
        <a:p>
          <a:endParaRPr lang="en-US"/>
        </a:p>
      </dgm:t>
    </dgm:pt>
    <dgm:pt modelId="{95C55B10-E37C-4130-B75D-08B8D1914410}">
      <dgm:prSet/>
      <dgm:spPr/>
      <dgm:t>
        <a:bodyPr/>
        <a:lstStyle/>
        <a:p>
          <a:r>
            <a:rPr lang="en-US">
              <a:latin typeface="Abadi MT Condensed Light" panose="020B0306030101010103" pitchFamily="34" charset="77"/>
            </a:rPr>
            <a:t>Exploratory Data Analysis (EDA)</a:t>
          </a:r>
        </a:p>
      </dgm:t>
    </dgm:pt>
    <dgm:pt modelId="{6D13CB1F-D70E-449B-B3C0-DC553E2C3122}" type="parTrans" cxnId="{F3A99EE1-932F-4D20-B215-52538282BAC8}">
      <dgm:prSet/>
      <dgm:spPr/>
      <dgm:t>
        <a:bodyPr/>
        <a:lstStyle/>
        <a:p>
          <a:endParaRPr lang="en-US" sz="2800"/>
        </a:p>
      </dgm:t>
    </dgm:pt>
    <dgm:pt modelId="{2D36DBAE-ED9E-4A47-8B38-AE60BF7A975D}" type="sibTrans" cxnId="{F3A99EE1-932F-4D20-B215-52538282BAC8}">
      <dgm:prSet/>
      <dgm:spPr/>
      <dgm:t>
        <a:bodyPr/>
        <a:lstStyle/>
        <a:p>
          <a:endParaRPr lang="en-US"/>
        </a:p>
      </dgm:t>
    </dgm:pt>
    <dgm:pt modelId="{3FA97D6A-86B6-4B07-B845-7DD0F143EF8D}">
      <dgm:prSet/>
      <dgm:spPr/>
      <dgm:t>
        <a:bodyPr/>
        <a:lstStyle/>
        <a:p>
          <a:r>
            <a:rPr lang="en-GB">
              <a:latin typeface="Abadi MT Condensed Light" panose="020B0306030101010103" pitchFamily="34" charset="77"/>
            </a:rPr>
            <a:t>Pre-processing</a:t>
          </a:r>
          <a:endParaRPr lang="en-US">
            <a:latin typeface="Abadi MT Condensed Light" panose="020B0306030101010103" pitchFamily="34" charset="77"/>
          </a:endParaRPr>
        </a:p>
      </dgm:t>
    </dgm:pt>
    <dgm:pt modelId="{5E83F7B3-C684-4FB5-A8A9-5B7060C5BF6E}" type="parTrans" cxnId="{17F56ACD-519C-4FAD-81C0-0939D418A25D}">
      <dgm:prSet/>
      <dgm:spPr/>
      <dgm:t>
        <a:bodyPr/>
        <a:lstStyle/>
        <a:p>
          <a:endParaRPr lang="en-US" sz="2800"/>
        </a:p>
      </dgm:t>
    </dgm:pt>
    <dgm:pt modelId="{0B6C72C2-7D4F-4834-B99E-096AC1A2BF6A}" type="sibTrans" cxnId="{17F56ACD-519C-4FAD-81C0-0939D418A25D}">
      <dgm:prSet/>
      <dgm:spPr/>
      <dgm:t>
        <a:bodyPr/>
        <a:lstStyle/>
        <a:p>
          <a:endParaRPr lang="en-US"/>
        </a:p>
      </dgm:t>
    </dgm:pt>
    <dgm:pt modelId="{681A9763-BC1A-4E08-879B-056F248A8229}">
      <dgm:prSet/>
      <dgm:spPr/>
      <dgm:t>
        <a:bodyPr/>
        <a:lstStyle/>
        <a:p>
          <a:r>
            <a:rPr lang="en-US">
              <a:latin typeface="Abadi MT Condensed Light" panose="020B0306030101010103" pitchFamily="34" charset="77"/>
            </a:rPr>
            <a:t>Conclusion</a:t>
          </a:r>
        </a:p>
      </dgm:t>
    </dgm:pt>
    <dgm:pt modelId="{D2C1AB8B-E9A6-4A49-A0D7-6D95E3668263}" type="parTrans" cxnId="{B476B228-E951-4F5B-89B8-CC96F2016A95}">
      <dgm:prSet/>
      <dgm:spPr/>
      <dgm:t>
        <a:bodyPr/>
        <a:lstStyle/>
        <a:p>
          <a:endParaRPr lang="en-US" sz="2800"/>
        </a:p>
      </dgm:t>
    </dgm:pt>
    <dgm:pt modelId="{F94BACCA-CAF3-42C2-AE19-8A8B370158B1}" type="sibTrans" cxnId="{B476B228-E951-4F5B-89B8-CC96F2016A95}">
      <dgm:prSet/>
      <dgm:spPr/>
      <dgm:t>
        <a:bodyPr/>
        <a:lstStyle/>
        <a:p>
          <a:endParaRPr lang="en-US"/>
        </a:p>
      </dgm:t>
    </dgm:pt>
    <dgm:pt modelId="{1ACE63AD-5474-B34C-8CEB-8A4210C9C443}">
      <dgm:prSet/>
      <dgm:spPr/>
      <dgm:t>
        <a:bodyPr/>
        <a:lstStyle/>
        <a:p>
          <a:r>
            <a:rPr lang="en-GB">
              <a:latin typeface="Abadi MT Condensed Light" panose="020B0306030101010103" pitchFamily="34" charset="77"/>
            </a:rPr>
            <a:t>Models</a:t>
          </a:r>
        </a:p>
      </dgm:t>
    </dgm:pt>
    <dgm:pt modelId="{04F31E45-8476-4E49-AFB0-420330CD1F99}" type="parTrans" cxnId="{669BB157-DBE2-F941-95C2-FC3A4781DD95}">
      <dgm:prSet/>
      <dgm:spPr/>
      <dgm:t>
        <a:bodyPr/>
        <a:lstStyle/>
        <a:p>
          <a:endParaRPr lang="en-GB" sz="2800"/>
        </a:p>
      </dgm:t>
    </dgm:pt>
    <dgm:pt modelId="{9173B0BE-EC41-3B47-A063-2212ADDB8985}" type="sibTrans" cxnId="{669BB157-DBE2-F941-95C2-FC3A4781DD95}">
      <dgm:prSet/>
      <dgm:spPr/>
      <dgm:t>
        <a:bodyPr/>
        <a:lstStyle/>
        <a:p>
          <a:endParaRPr lang="en-US"/>
        </a:p>
      </dgm:t>
    </dgm:pt>
    <dgm:pt modelId="{23D65979-097C-1B42-AD94-AF3DA34F20BB}">
      <dgm:prSet/>
      <dgm:spPr/>
      <dgm:t>
        <a:bodyPr/>
        <a:lstStyle/>
        <a:p>
          <a:r>
            <a:rPr lang="en-GB">
              <a:latin typeface="Abadi MT Condensed Light" panose="020B0306030101010103" pitchFamily="34" charset="77"/>
            </a:rPr>
            <a:t>Comparisons of models</a:t>
          </a:r>
        </a:p>
      </dgm:t>
    </dgm:pt>
    <dgm:pt modelId="{827475E2-AD70-2947-B95F-F0F9520486BB}" type="parTrans" cxnId="{15A3EC7E-E2FC-E24B-891D-6069973C5502}">
      <dgm:prSet/>
      <dgm:spPr/>
      <dgm:t>
        <a:bodyPr/>
        <a:lstStyle/>
        <a:p>
          <a:endParaRPr lang="en-GB" sz="2800"/>
        </a:p>
      </dgm:t>
    </dgm:pt>
    <dgm:pt modelId="{44A1AB68-D5FC-F542-A774-25BA96B16A3A}" type="sibTrans" cxnId="{15A3EC7E-E2FC-E24B-891D-6069973C5502}">
      <dgm:prSet/>
      <dgm:spPr/>
      <dgm:t>
        <a:bodyPr/>
        <a:lstStyle/>
        <a:p>
          <a:endParaRPr lang="en-GB"/>
        </a:p>
      </dgm:t>
    </dgm:pt>
    <dgm:pt modelId="{9B436ABD-EEB6-F548-9F53-2BAA8DE640FF}" type="pres">
      <dgm:prSet presAssocID="{3380D903-412E-4427-BAD8-F6ABB89FE050}" presName="linear" presStyleCnt="0">
        <dgm:presLayoutVars>
          <dgm:animLvl val="lvl"/>
          <dgm:resizeHandles val="exact"/>
        </dgm:presLayoutVars>
      </dgm:prSet>
      <dgm:spPr/>
    </dgm:pt>
    <dgm:pt modelId="{E0AAB5ED-2AB3-8741-BF99-1DF66150D45A}" type="pres">
      <dgm:prSet presAssocID="{7D77F2D9-BC41-4249-BCF3-93F8847F9C3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8E460F2-9C35-EB4D-A40F-0494F5B9E48B}" type="pres">
      <dgm:prSet presAssocID="{C5040491-3D38-410E-95B8-7B6CC9DACA48}" presName="spacer" presStyleCnt="0"/>
      <dgm:spPr/>
    </dgm:pt>
    <dgm:pt modelId="{037891D7-D5F0-624B-ACD7-5E16F1451690}" type="pres">
      <dgm:prSet presAssocID="{95C55B10-E37C-4130-B75D-08B8D191441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4A296BC-FB9A-7645-940C-8C93AFDAFB66}" type="pres">
      <dgm:prSet presAssocID="{2D36DBAE-ED9E-4A47-8B38-AE60BF7A975D}" presName="spacer" presStyleCnt="0"/>
      <dgm:spPr/>
    </dgm:pt>
    <dgm:pt modelId="{5054761F-141E-444A-9771-49408D926989}" type="pres">
      <dgm:prSet presAssocID="{3FA97D6A-86B6-4B07-B845-7DD0F143EF8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E71EE4-BD23-2B4B-8372-A4BDE44F54A0}" type="pres">
      <dgm:prSet presAssocID="{0B6C72C2-7D4F-4834-B99E-096AC1A2BF6A}" presName="spacer" presStyleCnt="0"/>
      <dgm:spPr/>
    </dgm:pt>
    <dgm:pt modelId="{0EB39A07-0D71-2E4B-B4BC-7B6040DB78C1}" type="pres">
      <dgm:prSet presAssocID="{1ACE63AD-5474-B34C-8CEB-8A4210C9C44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AEC1908-19F9-5B4F-8D5D-A3B3F1820960}" type="pres">
      <dgm:prSet presAssocID="{9173B0BE-EC41-3B47-A063-2212ADDB8985}" presName="spacer" presStyleCnt="0"/>
      <dgm:spPr/>
    </dgm:pt>
    <dgm:pt modelId="{17426266-CBB4-3040-9FDA-3D252880EC73}" type="pres">
      <dgm:prSet presAssocID="{23D65979-097C-1B42-AD94-AF3DA34F20B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9B7578D-67A1-6247-9066-A17C6DD1A277}" type="pres">
      <dgm:prSet presAssocID="{44A1AB68-D5FC-F542-A774-25BA96B16A3A}" presName="spacer" presStyleCnt="0"/>
      <dgm:spPr/>
    </dgm:pt>
    <dgm:pt modelId="{0E04892D-4AEA-7741-B00F-AE9BC7EE23DC}" type="pres">
      <dgm:prSet presAssocID="{681A9763-BC1A-4E08-879B-056F248A822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0551812-9EB9-4F40-BF10-5C16BE9FF27D}" type="presOf" srcId="{3380D903-412E-4427-BAD8-F6ABB89FE050}" destId="{9B436ABD-EEB6-F548-9F53-2BAA8DE640FF}" srcOrd="0" destOrd="0" presId="urn:microsoft.com/office/officeart/2005/8/layout/vList2"/>
    <dgm:cxn modelId="{6A3ECF15-B79D-0243-841F-AB66A39199F6}" type="presOf" srcId="{681A9763-BC1A-4E08-879B-056F248A8229}" destId="{0E04892D-4AEA-7741-B00F-AE9BC7EE23DC}" srcOrd="0" destOrd="0" presId="urn:microsoft.com/office/officeart/2005/8/layout/vList2"/>
    <dgm:cxn modelId="{B476B228-E951-4F5B-89B8-CC96F2016A95}" srcId="{3380D903-412E-4427-BAD8-F6ABB89FE050}" destId="{681A9763-BC1A-4E08-879B-056F248A8229}" srcOrd="5" destOrd="0" parTransId="{D2C1AB8B-E9A6-4A49-A0D7-6D95E3668263}" sibTransId="{F94BACCA-CAF3-42C2-AE19-8A8B370158B1}"/>
    <dgm:cxn modelId="{9C99CA32-4312-4741-8679-823D334CF7BC}" srcId="{3380D903-412E-4427-BAD8-F6ABB89FE050}" destId="{7D77F2D9-BC41-4249-BCF3-93F8847F9C3B}" srcOrd="0" destOrd="0" parTransId="{9488938C-8EE1-4BCE-9477-800C22A5DF56}" sibTransId="{C5040491-3D38-410E-95B8-7B6CC9DACA48}"/>
    <dgm:cxn modelId="{D4B6763F-7A26-AD4B-8708-528B4321F57A}" type="presOf" srcId="{95C55B10-E37C-4130-B75D-08B8D1914410}" destId="{037891D7-D5F0-624B-ACD7-5E16F1451690}" srcOrd="0" destOrd="0" presId="urn:microsoft.com/office/officeart/2005/8/layout/vList2"/>
    <dgm:cxn modelId="{669BB157-DBE2-F941-95C2-FC3A4781DD95}" srcId="{3380D903-412E-4427-BAD8-F6ABB89FE050}" destId="{1ACE63AD-5474-B34C-8CEB-8A4210C9C443}" srcOrd="3" destOrd="0" parTransId="{04F31E45-8476-4E49-AFB0-420330CD1F99}" sibTransId="{9173B0BE-EC41-3B47-A063-2212ADDB8985}"/>
    <dgm:cxn modelId="{15A3EC7E-E2FC-E24B-891D-6069973C5502}" srcId="{3380D903-412E-4427-BAD8-F6ABB89FE050}" destId="{23D65979-097C-1B42-AD94-AF3DA34F20BB}" srcOrd="4" destOrd="0" parTransId="{827475E2-AD70-2947-B95F-F0F9520486BB}" sibTransId="{44A1AB68-D5FC-F542-A774-25BA96B16A3A}"/>
    <dgm:cxn modelId="{1D2BD0C5-DCB1-5342-8206-728FB04B067B}" type="presOf" srcId="{3FA97D6A-86B6-4B07-B845-7DD0F143EF8D}" destId="{5054761F-141E-444A-9771-49408D926989}" srcOrd="0" destOrd="0" presId="urn:microsoft.com/office/officeart/2005/8/layout/vList2"/>
    <dgm:cxn modelId="{17F56ACD-519C-4FAD-81C0-0939D418A25D}" srcId="{3380D903-412E-4427-BAD8-F6ABB89FE050}" destId="{3FA97D6A-86B6-4B07-B845-7DD0F143EF8D}" srcOrd="2" destOrd="0" parTransId="{5E83F7B3-C684-4FB5-A8A9-5B7060C5BF6E}" sibTransId="{0B6C72C2-7D4F-4834-B99E-096AC1A2BF6A}"/>
    <dgm:cxn modelId="{8FA00FDB-419D-7A40-945B-F1C8351C2312}" type="presOf" srcId="{1ACE63AD-5474-B34C-8CEB-8A4210C9C443}" destId="{0EB39A07-0D71-2E4B-B4BC-7B6040DB78C1}" srcOrd="0" destOrd="0" presId="urn:microsoft.com/office/officeart/2005/8/layout/vList2"/>
    <dgm:cxn modelId="{F3A99EE1-932F-4D20-B215-52538282BAC8}" srcId="{3380D903-412E-4427-BAD8-F6ABB89FE050}" destId="{95C55B10-E37C-4130-B75D-08B8D1914410}" srcOrd="1" destOrd="0" parTransId="{6D13CB1F-D70E-449B-B3C0-DC553E2C3122}" sibTransId="{2D36DBAE-ED9E-4A47-8B38-AE60BF7A975D}"/>
    <dgm:cxn modelId="{E14C60E9-2704-894C-933E-55678353DFDF}" type="presOf" srcId="{23D65979-097C-1B42-AD94-AF3DA34F20BB}" destId="{17426266-CBB4-3040-9FDA-3D252880EC73}" srcOrd="0" destOrd="0" presId="urn:microsoft.com/office/officeart/2005/8/layout/vList2"/>
    <dgm:cxn modelId="{A331C6EA-CF4D-0F47-B61A-9C84D07303DD}" type="presOf" srcId="{7D77F2D9-BC41-4249-BCF3-93F8847F9C3B}" destId="{E0AAB5ED-2AB3-8741-BF99-1DF66150D45A}" srcOrd="0" destOrd="0" presId="urn:microsoft.com/office/officeart/2005/8/layout/vList2"/>
    <dgm:cxn modelId="{0B748910-8988-2D43-8E62-35E1825D5E27}" type="presParOf" srcId="{9B436ABD-EEB6-F548-9F53-2BAA8DE640FF}" destId="{E0AAB5ED-2AB3-8741-BF99-1DF66150D45A}" srcOrd="0" destOrd="0" presId="urn:microsoft.com/office/officeart/2005/8/layout/vList2"/>
    <dgm:cxn modelId="{28DAEF0A-3677-3342-BF7F-41231CF35BE0}" type="presParOf" srcId="{9B436ABD-EEB6-F548-9F53-2BAA8DE640FF}" destId="{A8E460F2-9C35-EB4D-A40F-0494F5B9E48B}" srcOrd="1" destOrd="0" presId="urn:microsoft.com/office/officeart/2005/8/layout/vList2"/>
    <dgm:cxn modelId="{717ADB5E-424A-464E-9397-12CD36D7D0C1}" type="presParOf" srcId="{9B436ABD-EEB6-F548-9F53-2BAA8DE640FF}" destId="{037891D7-D5F0-624B-ACD7-5E16F1451690}" srcOrd="2" destOrd="0" presId="urn:microsoft.com/office/officeart/2005/8/layout/vList2"/>
    <dgm:cxn modelId="{FA0C569B-7882-DC42-9203-06E34B46631D}" type="presParOf" srcId="{9B436ABD-EEB6-F548-9F53-2BAA8DE640FF}" destId="{F4A296BC-FB9A-7645-940C-8C93AFDAFB66}" srcOrd="3" destOrd="0" presId="urn:microsoft.com/office/officeart/2005/8/layout/vList2"/>
    <dgm:cxn modelId="{24C3849E-AEBA-2242-9AA7-3F29D76D7E44}" type="presParOf" srcId="{9B436ABD-EEB6-F548-9F53-2BAA8DE640FF}" destId="{5054761F-141E-444A-9771-49408D926989}" srcOrd="4" destOrd="0" presId="urn:microsoft.com/office/officeart/2005/8/layout/vList2"/>
    <dgm:cxn modelId="{CB650837-A983-634D-9D35-D39B229017B5}" type="presParOf" srcId="{9B436ABD-EEB6-F548-9F53-2BAA8DE640FF}" destId="{74E71EE4-BD23-2B4B-8372-A4BDE44F54A0}" srcOrd="5" destOrd="0" presId="urn:microsoft.com/office/officeart/2005/8/layout/vList2"/>
    <dgm:cxn modelId="{BBFFDCBB-79CD-9B4D-A40E-158A2FC91103}" type="presParOf" srcId="{9B436ABD-EEB6-F548-9F53-2BAA8DE640FF}" destId="{0EB39A07-0D71-2E4B-B4BC-7B6040DB78C1}" srcOrd="6" destOrd="0" presId="urn:microsoft.com/office/officeart/2005/8/layout/vList2"/>
    <dgm:cxn modelId="{472CD13A-7BA6-DB4B-AC6B-296FE42D8ED9}" type="presParOf" srcId="{9B436ABD-EEB6-F548-9F53-2BAA8DE640FF}" destId="{AAEC1908-19F9-5B4F-8D5D-A3B3F1820960}" srcOrd="7" destOrd="0" presId="urn:microsoft.com/office/officeart/2005/8/layout/vList2"/>
    <dgm:cxn modelId="{DB2DF3BC-3623-154B-AE72-0CFB7D739F13}" type="presParOf" srcId="{9B436ABD-EEB6-F548-9F53-2BAA8DE640FF}" destId="{17426266-CBB4-3040-9FDA-3D252880EC73}" srcOrd="8" destOrd="0" presId="urn:microsoft.com/office/officeart/2005/8/layout/vList2"/>
    <dgm:cxn modelId="{6D435D4A-09C2-9546-A917-F9C74AD8E16F}" type="presParOf" srcId="{9B436ABD-EEB6-F548-9F53-2BAA8DE640FF}" destId="{A9B7578D-67A1-6247-9066-A17C6DD1A277}" srcOrd="9" destOrd="0" presId="urn:microsoft.com/office/officeart/2005/8/layout/vList2"/>
    <dgm:cxn modelId="{CF47A0B8-6193-4C45-A8BD-1333ABE81019}" type="presParOf" srcId="{9B436ABD-EEB6-F548-9F53-2BAA8DE640FF}" destId="{0E04892D-4AEA-7741-B00F-AE9BC7EE23D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25A575-A35B-4941-832B-0EB5F89E675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110047E-A41C-437E-82D9-119816955D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dirty="0">
              <a:latin typeface="Abadi MT Condensed Light" panose="020B0306030101010103" pitchFamily="34" charset="77"/>
              <a:ea typeface="+mn-ea"/>
              <a:cs typeface="+mn-cs"/>
            </a:rPr>
            <a:t>Understanding the data set and analysis of the shopping pattern of the customers.</a:t>
          </a:r>
        </a:p>
      </dgm:t>
    </dgm:pt>
    <dgm:pt modelId="{C2104D70-D2D6-4F3E-A8EC-D37E40CEB334}" type="parTrans" cxnId="{1A9EC788-FD5D-44B0-B3C9-6F4AB20D9220}">
      <dgm:prSet/>
      <dgm:spPr/>
      <dgm:t>
        <a:bodyPr/>
        <a:lstStyle/>
        <a:p>
          <a:endParaRPr lang="en-US"/>
        </a:p>
      </dgm:t>
    </dgm:pt>
    <dgm:pt modelId="{9DF44AF1-7605-4149-AF9D-9317157EB3E1}" type="sibTrans" cxnId="{1A9EC788-FD5D-44B0-B3C9-6F4AB20D9220}">
      <dgm:prSet/>
      <dgm:spPr/>
      <dgm:t>
        <a:bodyPr/>
        <a:lstStyle/>
        <a:p>
          <a:endParaRPr lang="en-US"/>
        </a:p>
      </dgm:t>
    </dgm:pt>
    <dgm:pt modelId="{DBBD4281-CE9F-B94A-8171-8E5227DA84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dirty="0">
              <a:latin typeface="Abadi MT Condensed Light" panose="020B0306030101010103" pitchFamily="34" charset="77"/>
              <a:ea typeface="+mn-ea"/>
              <a:cs typeface="+mn-cs"/>
            </a:rPr>
            <a:t>Forecasting sales of the footwear store for year 2020 using Time Series.</a:t>
          </a:r>
        </a:p>
      </dgm:t>
    </dgm:pt>
    <dgm:pt modelId="{B91B73AB-D581-2C4F-8DE0-5E25077F7349}" type="parTrans" cxnId="{EB9D19EE-8A31-5C4F-97D0-8167BC2F0E48}">
      <dgm:prSet/>
      <dgm:spPr/>
      <dgm:t>
        <a:bodyPr/>
        <a:lstStyle/>
        <a:p>
          <a:endParaRPr lang="en-US"/>
        </a:p>
      </dgm:t>
    </dgm:pt>
    <dgm:pt modelId="{49639112-79AA-D54F-B77F-C57E9A65E78A}" type="sibTrans" cxnId="{EB9D19EE-8A31-5C4F-97D0-8167BC2F0E48}">
      <dgm:prSet/>
      <dgm:spPr/>
      <dgm:t>
        <a:bodyPr/>
        <a:lstStyle/>
        <a:p>
          <a:endParaRPr lang="en-US"/>
        </a:p>
      </dgm:t>
    </dgm:pt>
    <dgm:pt modelId="{7B2BBAE8-7998-1846-893C-C2C623705A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kern="1200" dirty="0">
              <a:latin typeface="Abadi MT Condensed Light" panose="020B0306030101010103" pitchFamily="34" charset="77"/>
              <a:ea typeface="+mn-ea"/>
              <a:cs typeface="+mn-cs"/>
            </a:rPr>
            <a:t>Implementing Naïve Bayes, Decision tree, and Random Forest to predict the ratings given by customer.</a:t>
          </a:r>
        </a:p>
      </dgm:t>
    </dgm:pt>
    <dgm:pt modelId="{A1608C1A-CB8C-D94B-B54E-70AB6056A5DD}" type="sibTrans" cxnId="{5765EDB7-BD75-D647-8AED-5908E37ACD41}">
      <dgm:prSet/>
      <dgm:spPr/>
      <dgm:t>
        <a:bodyPr/>
        <a:lstStyle/>
        <a:p>
          <a:endParaRPr lang="en-US"/>
        </a:p>
      </dgm:t>
    </dgm:pt>
    <dgm:pt modelId="{86BD452B-A6BB-5A44-A213-DFD12ABE9974}" type="parTrans" cxnId="{5765EDB7-BD75-D647-8AED-5908E37ACD41}">
      <dgm:prSet/>
      <dgm:spPr/>
      <dgm:t>
        <a:bodyPr/>
        <a:lstStyle/>
        <a:p>
          <a:endParaRPr lang="en-US"/>
        </a:p>
      </dgm:t>
    </dgm:pt>
    <dgm:pt modelId="{E52BD43B-C451-4FAD-A50B-FC184CDD68F4}" type="pres">
      <dgm:prSet presAssocID="{D325A575-A35B-4941-832B-0EB5F89E6757}" presName="root" presStyleCnt="0">
        <dgm:presLayoutVars>
          <dgm:dir/>
          <dgm:resizeHandles val="exact"/>
        </dgm:presLayoutVars>
      </dgm:prSet>
      <dgm:spPr/>
    </dgm:pt>
    <dgm:pt modelId="{6BA42868-F5B1-47CE-AD47-B3DEA5B89EED}" type="pres">
      <dgm:prSet presAssocID="{9110047E-A41C-437E-82D9-119816955DDB}" presName="compNode" presStyleCnt="0"/>
      <dgm:spPr/>
    </dgm:pt>
    <dgm:pt modelId="{309A3ADD-35B6-4B10-82A7-A1F61677F82E}" type="pres">
      <dgm:prSet presAssocID="{9110047E-A41C-437E-82D9-119816955DDB}" presName="bgRect" presStyleLbl="bgShp" presStyleIdx="0" presStyleCnt="3"/>
      <dgm:spPr/>
    </dgm:pt>
    <dgm:pt modelId="{52E054B5-DF78-4A1F-B92B-EC86E3B8C742}" type="pres">
      <dgm:prSet presAssocID="{9110047E-A41C-437E-82D9-119816955DD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DC1CD2C-C55D-4A38-BB03-E55DEF772842}" type="pres">
      <dgm:prSet presAssocID="{9110047E-A41C-437E-82D9-119816955DDB}" presName="spaceRect" presStyleCnt="0"/>
      <dgm:spPr/>
    </dgm:pt>
    <dgm:pt modelId="{AA14E5CD-129F-4785-915B-2E9821000622}" type="pres">
      <dgm:prSet presAssocID="{9110047E-A41C-437E-82D9-119816955DDB}" presName="parTx" presStyleLbl="revTx" presStyleIdx="0" presStyleCnt="3">
        <dgm:presLayoutVars>
          <dgm:chMax val="0"/>
          <dgm:chPref val="0"/>
        </dgm:presLayoutVars>
      </dgm:prSet>
      <dgm:spPr/>
    </dgm:pt>
    <dgm:pt modelId="{DDEBD145-86D7-4112-9B15-C0A607EF8B7D}" type="pres">
      <dgm:prSet presAssocID="{9DF44AF1-7605-4149-AF9D-9317157EB3E1}" presName="sibTrans" presStyleCnt="0"/>
      <dgm:spPr/>
    </dgm:pt>
    <dgm:pt modelId="{C4D285E6-F2FD-4355-B28E-36EF7FBABE52}" type="pres">
      <dgm:prSet presAssocID="{DBBD4281-CE9F-B94A-8171-8E5227DA844E}" presName="compNode" presStyleCnt="0"/>
      <dgm:spPr/>
    </dgm:pt>
    <dgm:pt modelId="{6F0D31CC-4B37-4191-AD41-40F97B1FD5E4}" type="pres">
      <dgm:prSet presAssocID="{DBBD4281-CE9F-B94A-8171-8E5227DA844E}" presName="bgRect" presStyleLbl="bgShp" presStyleIdx="1" presStyleCnt="3"/>
      <dgm:spPr/>
    </dgm:pt>
    <dgm:pt modelId="{FE6558E4-881A-4CC9-B4C6-9C0CF24A18EF}" type="pres">
      <dgm:prSet presAssocID="{DBBD4281-CE9F-B94A-8171-8E5227DA84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FE03822E-BA41-4AE4-9FA4-945691484582}" type="pres">
      <dgm:prSet presAssocID="{DBBD4281-CE9F-B94A-8171-8E5227DA844E}" presName="spaceRect" presStyleCnt="0"/>
      <dgm:spPr/>
    </dgm:pt>
    <dgm:pt modelId="{4D7579FC-124E-46D5-8A3B-BC2A4146DCC8}" type="pres">
      <dgm:prSet presAssocID="{DBBD4281-CE9F-B94A-8171-8E5227DA844E}" presName="parTx" presStyleLbl="revTx" presStyleIdx="1" presStyleCnt="3">
        <dgm:presLayoutVars>
          <dgm:chMax val="0"/>
          <dgm:chPref val="0"/>
        </dgm:presLayoutVars>
      </dgm:prSet>
      <dgm:spPr/>
    </dgm:pt>
    <dgm:pt modelId="{E83944B6-AFBA-4472-AF3D-7489D4FB2593}" type="pres">
      <dgm:prSet presAssocID="{49639112-79AA-D54F-B77F-C57E9A65E78A}" presName="sibTrans" presStyleCnt="0"/>
      <dgm:spPr/>
    </dgm:pt>
    <dgm:pt modelId="{B9710558-B4B0-4182-B24C-D724682CFC9B}" type="pres">
      <dgm:prSet presAssocID="{7B2BBAE8-7998-1846-893C-C2C623705A14}" presName="compNode" presStyleCnt="0"/>
      <dgm:spPr/>
    </dgm:pt>
    <dgm:pt modelId="{42BC95D5-E603-4779-820A-2BDF59A1FFA4}" type="pres">
      <dgm:prSet presAssocID="{7B2BBAE8-7998-1846-893C-C2C623705A14}" presName="bgRect" presStyleLbl="bgShp" presStyleIdx="2" presStyleCnt="3"/>
      <dgm:spPr/>
    </dgm:pt>
    <dgm:pt modelId="{C7941DAC-FCCA-4732-AE80-8038B5622095}" type="pres">
      <dgm:prSet presAssocID="{7B2BBAE8-7998-1846-893C-C2C623705A1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e"/>
        </a:ext>
      </dgm:extLst>
    </dgm:pt>
    <dgm:pt modelId="{52B311B9-31DA-40DB-A251-ABF0931909C9}" type="pres">
      <dgm:prSet presAssocID="{7B2BBAE8-7998-1846-893C-C2C623705A14}" presName="spaceRect" presStyleCnt="0"/>
      <dgm:spPr/>
    </dgm:pt>
    <dgm:pt modelId="{D532EF1D-F952-45A0-AD3C-62D5424F5FFA}" type="pres">
      <dgm:prSet presAssocID="{7B2BBAE8-7998-1846-893C-C2C623705A1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6AB5607-E2E7-0440-911D-418351FF8983}" type="presOf" srcId="{7B2BBAE8-7998-1846-893C-C2C623705A14}" destId="{D532EF1D-F952-45A0-AD3C-62D5424F5FFA}" srcOrd="0" destOrd="0" presId="urn:microsoft.com/office/officeart/2018/2/layout/IconVerticalSolidList"/>
    <dgm:cxn modelId="{02F2CD1C-0313-DD47-8779-DC75D997C0CB}" type="presOf" srcId="{9110047E-A41C-437E-82D9-119816955DDB}" destId="{AA14E5CD-129F-4785-915B-2E9821000622}" srcOrd="0" destOrd="0" presId="urn:microsoft.com/office/officeart/2018/2/layout/IconVerticalSolidList"/>
    <dgm:cxn modelId="{2E567C49-B86A-2C48-86CA-2F38CF053379}" type="presOf" srcId="{DBBD4281-CE9F-B94A-8171-8E5227DA844E}" destId="{4D7579FC-124E-46D5-8A3B-BC2A4146DCC8}" srcOrd="0" destOrd="0" presId="urn:microsoft.com/office/officeart/2018/2/layout/IconVerticalSolidList"/>
    <dgm:cxn modelId="{1A9EC788-FD5D-44B0-B3C9-6F4AB20D9220}" srcId="{D325A575-A35B-4941-832B-0EB5F89E6757}" destId="{9110047E-A41C-437E-82D9-119816955DDB}" srcOrd="0" destOrd="0" parTransId="{C2104D70-D2D6-4F3E-A8EC-D37E40CEB334}" sibTransId="{9DF44AF1-7605-4149-AF9D-9317157EB3E1}"/>
    <dgm:cxn modelId="{5765EDB7-BD75-D647-8AED-5908E37ACD41}" srcId="{D325A575-A35B-4941-832B-0EB5F89E6757}" destId="{7B2BBAE8-7998-1846-893C-C2C623705A14}" srcOrd="2" destOrd="0" parTransId="{86BD452B-A6BB-5A44-A213-DFD12ABE9974}" sibTransId="{A1608C1A-CB8C-D94B-B54E-70AB6056A5DD}"/>
    <dgm:cxn modelId="{D18237E9-8F2E-ED43-A3B9-04762DC769B9}" type="presOf" srcId="{D325A575-A35B-4941-832B-0EB5F89E6757}" destId="{E52BD43B-C451-4FAD-A50B-FC184CDD68F4}" srcOrd="0" destOrd="0" presId="urn:microsoft.com/office/officeart/2018/2/layout/IconVerticalSolidList"/>
    <dgm:cxn modelId="{EB9D19EE-8A31-5C4F-97D0-8167BC2F0E48}" srcId="{D325A575-A35B-4941-832B-0EB5F89E6757}" destId="{DBBD4281-CE9F-B94A-8171-8E5227DA844E}" srcOrd="1" destOrd="0" parTransId="{B91B73AB-D581-2C4F-8DE0-5E25077F7349}" sibTransId="{49639112-79AA-D54F-B77F-C57E9A65E78A}"/>
    <dgm:cxn modelId="{B466E10C-2FDD-7841-B5DC-9AFD76A20604}" type="presParOf" srcId="{E52BD43B-C451-4FAD-A50B-FC184CDD68F4}" destId="{6BA42868-F5B1-47CE-AD47-B3DEA5B89EED}" srcOrd="0" destOrd="0" presId="urn:microsoft.com/office/officeart/2018/2/layout/IconVerticalSolidList"/>
    <dgm:cxn modelId="{4511BC8D-16A9-B54D-B57F-6FAD80F4C4D9}" type="presParOf" srcId="{6BA42868-F5B1-47CE-AD47-B3DEA5B89EED}" destId="{309A3ADD-35B6-4B10-82A7-A1F61677F82E}" srcOrd="0" destOrd="0" presId="urn:microsoft.com/office/officeart/2018/2/layout/IconVerticalSolidList"/>
    <dgm:cxn modelId="{D56D0795-E371-6144-B82F-DDB89CD61104}" type="presParOf" srcId="{6BA42868-F5B1-47CE-AD47-B3DEA5B89EED}" destId="{52E054B5-DF78-4A1F-B92B-EC86E3B8C742}" srcOrd="1" destOrd="0" presId="urn:microsoft.com/office/officeart/2018/2/layout/IconVerticalSolidList"/>
    <dgm:cxn modelId="{D95D40B5-7CBA-FA47-A631-93508A995306}" type="presParOf" srcId="{6BA42868-F5B1-47CE-AD47-B3DEA5B89EED}" destId="{8DC1CD2C-C55D-4A38-BB03-E55DEF772842}" srcOrd="2" destOrd="0" presId="urn:microsoft.com/office/officeart/2018/2/layout/IconVerticalSolidList"/>
    <dgm:cxn modelId="{63ECAD42-393A-6144-8500-FAC42DCE06A7}" type="presParOf" srcId="{6BA42868-F5B1-47CE-AD47-B3DEA5B89EED}" destId="{AA14E5CD-129F-4785-915B-2E9821000622}" srcOrd="3" destOrd="0" presId="urn:microsoft.com/office/officeart/2018/2/layout/IconVerticalSolidList"/>
    <dgm:cxn modelId="{3F16D521-A73D-B947-A80D-EE35C620FA49}" type="presParOf" srcId="{E52BD43B-C451-4FAD-A50B-FC184CDD68F4}" destId="{DDEBD145-86D7-4112-9B15-C0A607EF8B7D}" srcOrd="1" destOrd="0" presId="urn:microsoft.com/office/officeart/2018/2/layout/IconVerticalSolidList"/>
    <dgm:cxn modelId="{A8406823-DFC0-6D46-A7B1-5C30324B36A8}" type="presParOf" srcId="{E52BD43B-C451-4FAD-A50B-FC184CDD68F4}" destId="{C4D285E6-F2FD-4355-B28E-36EF7FBABE52}" srcOrd="2" destOrd="0" presId="urn:microsoft.com/office/officeart/2018/2/layout/IconVerticalSolidList"/>
    <dgm:cxn modelId="{F184110B-3017-3C42-BDA3-44F51B35E62F}" type="presParOf" srcId="{C4D285E6-F2FD-4355-B28E-36EF7FBABE52}" destId="{6F0D31CC-4B37-4191-AD41-40F97B1FD5E4}" srcOrd="0" destOrd="0" presId="urn:microsoft.com/office/officeart/2018/2/layout/IconVerticalSolidList"/>
    <dgm:cxn modelId="{D6FDE9A1-17BA-D74D-AAE8-942654674CA1}" type="presParOf" srcId="{C4D285E6-F2FD-4355-B28E-36EF7FBABE52}" destId="{FE6558E4-881A-4CC9-B4C6-9C0CF24A18EF}" srcOrd="1" destOrd="0" presId="urn:microsoft.com/office/officeart/2018/2/layout/IconVerticalSolidList"/>
    <dgm:cxn modelId="{A3981273-3A3B-3D47-A4AA-D3CD2860EA9F}" type="presParOf" srcId="{C4D285E6-F2FD-4355-B28E-36EF7FBABE52}" destId="{FE03822E-BA41-4AE4-9FA4-945691484582}" srcOrd="2" destOrd="0" presId="urn:microsoft.com/office/officeart/2018/2/layout/IconVerticalSolidList"/>
    <dgm:cxn modelId="{36663551-C5AE-9D4B-84FD-786296D85BB0}" type="presParOf" srcId="{C4D285E6-F2FD-4355-B28E-36EF7FBABE52}" destId="{4D7579FC-124E-46D5-8A3B-BC2A4146DCC8}" srcOrd="3" destOrd="0" presId="urn:microsoft.com/office/officeart/2018/2/layout/IconVerticalSolidList"/>
    <dgm:cxn modelId="{644E6823-47CE-3A45-A915-5A9960BE8A34}" type="presParOf" srcId="{E52BD43B-C451-4FAD-A50B-FC184CDD68F4}" destId="{E83944B6-AFBA-4472-AF3D-7489D4FB2593}" srcOrd="3" destOrd="0" presId="urn:microsoft.com/office/officeart/2018/2/layout/IconVerticalSolidList"/>
    <dgm:cxn modelId="{E5318B7D-3BB4-CB49-80FB-D77295DA9754}" type="presParOf" srcId="{E52BD43B-C451-4FAD-A50B-FC184CDD68F4}" destId="{B9710558-B4B0-4182-B24C-D724682CFC9B}" srcOrd="4" destOrd="0" presId="urn:microsoft.com/office/officeart/2018/2/layout/IconVerticalSolidList"/>
    <dgm:cxn modelId="{CC46F88D-0A75-914E-8090-B9FF9F47F2BB}" type="presParOf" srcId="{B9710558-B4B0-4182-B24C-D724682CFC9B}" destId="{42BC95D5-E603-4779-820A-2BDF59A1FFA4}" srcOrd="0" destOrd="0" presId="urn:microsoft.com/office/officeart/2018/2/layout/IconVerticalSolidList"/>
    <dgm:cxn modelId="{8CBCF1F8-C3F3-264C-B8E8-096F13AAC274}" type="presParOf" srcId="{B9710558-B4B0-4182-B24C-D724682CFC9B}" destId="{C7941DAC-FCCA-4732-AE80-8038B5622095}" srcOrd="1" destOrd="0" presId="urn:microsoft.com/office/officeart/2018/2/layout/IconVerticalSolidList"/>
    <dgm:cxn modelId="{50F90A7D-165B-1249-A2BB-C58C427DA1D4}" type="presParOf" srcId="{B9710558-B4B0-4182-B24C-D724682CFC9B}" destId="{52B311B9-31DA-40DB-A251-ABF0931909C9}" srcOrd="2" destOrd="0" presId="urn:microsoft.com/office/officeart/2018/2/layout/IconVerticalSolidList"/>
    <dgm:cxn modelId="{6ADCECBE-5619-9842-86BB-EFDBA5078B9B}" type="presParOf" srcId="{B9710558-B4B0-4182-B24C-D724682CFC9B}" destId="{D532EF1D-F952-45A0-AD3C-62D5424F5F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738069-6167-427A-86E6-F4A812E308DA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9DB095-B14A-4460-8EAE-20520F5383F5}">
      <dgm:prSet/>
      <dgm:spPr/>
      <dgm:t>
        <a:bodyPr/>
        <a:lstStyle/>
        <a:p>
          <a:r>
            <a:rPr lang="en-US" kern="1200">
              <a:latin typeface="Abadi MT Condensed Light" panose="020B0306030101010103" pitchFamily="34" charset="77"/>
            </a:rPr>
            <a:t>Data represents customer ratings based on the purchased footwear, and it shows the sales for every day within four years.</a:t>
          </a:r>
        </a:p>
      </dgm:t>
    </dgm:pt>
    <dgm:pt modelId="{A65BE864-137E-4573-9541-2878F1CD9C28}" type="parTrans" cxnId="{304ADB84-797A-41C3-BA3B-E0674BA511CF}">
      <dgm:prSet/>
      <dgm:spPr/>
      <dgm:t>
        <a:bodyPr/>
        <a:lstStyle/>
        <a:p>
          <a:endParaRPr lang="en-US"/>
        </a:p>
      </dgm:t>
    </dgm:pt>
    <dgm:pt modelId="{2009B8B2-02D6-4BB4-8478-4A16BBCD7F86}" type="sibTrans" cxnId="{304ADB84-797A-41C3-BA3B-E0674BA511CF}">
      <dgm:prSet/>
      <dgm:spPr/>
      <dgm:t>
        <a:bodyPr/>
        <a:lstStyle/>
        <a:p>
          <a:endParaRPr lang="en-US"/>
        </a:p>
      </dgm:t>
    </dgm:pt>
    <dgm:pt modelId="{635B9B9F-F7CE-4CFC-BEA5-20DE9C32D17B}">
      <dgm:prSet/>
      <dgm:spPr/>
      <dgm:t>
        <a:bodyPr/>
        <a:lstStyle/>
        <a:p>
          <a:r>
            <a:rPr lang="en-US">
              <a:latin typeface="Abadi MT Condensed Light" panose="020B0306030101010103" pitchFamily="34" charset="77"/>
            </a:rPr>
            <a:t>Dataset Includes ten features such as the date, Everyday sales, categories, brands, discount, size, etc.</a:t>
          </a:r>
        </a:p>
      </dgm:t>
    </dgm:pt>
    <dgm:pt modelId="{64E577E3-1B39-4098-B5CF-470A5E9B5D9B}" type="parTrans" cxnId="{B70E17B6-B933-4613-B28A-A9F603791412}">
      <dgm:prSet/>
      <dgm:spPr/>
      <dgm:t>
        <a:bodyPr/>
        <a:lstStyle/>
        <a:p>
          <a:endParaRPr lang="en-US"/>
        </a:p>
      </dgm:t>
    </dgm:pt>
    <dgm:pt modelId="{D1C22D66-ACB3-4801-80EE-058C1AE3654D}" type="sibTrans" cxnId="{B70E17B6-B933-4613-B28A-A9F603791412}">
      <dgm:prSet/>
      <dgm:spPr/>
      <dgm:t>
        <a:bodyPr/>
        <a:lstStyle/>
        <a:p>
          <a:endParaRPr lang="en-US"/>
        </a:p>
      </dgm:t>
    </dgm:pt>
    <dgm:pt modelId="{BD724663-8EE0-42FB-8CD6-3698CCAF34B1}">
      <dgm:prSet/>
      <dgm:spPr/>
      <dgm:t>
        <a:bodyPr/>
        <a:lstStyle/>
        <a:p>
          <a:r>
            <a:rPr lang="en-US">
              <a:latin typeface="Abadi MT Condensed Light" panose="020B0306030101010103" pitchFamily="34" charset="77"/>
            </a:rPr>
            <a:t>The dataset contains sales information of the store from 1st Jan 2015 to 31st Dec 2019.</a:t>
          </a:r>
        </a:p>
      </dgm:t>
    </dgm:pt>
    <dgm:pt modelId="{662ECAFA-9950-4794-86A3-C4F1B727AF71}" type="parTrans" cxnId="{50A90D7F-AECA-4303-B334-4C0093EB0C1A}">
      <dgm:prSet/>
      <dgm:spPr/>
      <dgm:t>
        <a:bodyPr/>
        <a:lstStyle/>
        <a:p>
          <a:endParaRPr lang="en-US"/>
        </a:p>
      </dgm:t>
    </dgm:pt>
    <dgm:pt modelId="{CFCE126D-A7C5-4B6C-BC86-8CC43D6785E0}" type="sibTrans" cxnId="{50A90D7F-AECA-4303-B334-4C0093EB0C1A}">
      <dgm:prSet/>
      <dgm:spPr/>
      <dgm:t>
        <a:bodyPr/>
        <a:lstStyle/>
        <a:p>
          <a:endParaRPr lang="en-US"/>
        </a:p>
      </dgm:t>
    </dgm:pt>
    <dgm:pt modelId="{A126DF83-0A89-6343-9D0C-4AAD12E1B307}" type="pres">
      <dgm:prSet presAssocID="{A9738069-6167-427A-86E6-F4A812E308DA}" presName="outerComposite" presStyleCnt="0">
        <dgm:presLayoutVars>
          <dgm:chMax val="5"/>
          <dgm:dir/>
          <dgm:resizeHandles val="exact"/>
        </dgm:presLayoutVars>
      </dgm:prSet>
      <dgm:spPr/>
    </dgm:pt>
    <dgm:pt modelId="{A0D165F9-E56A-CE4D-A0D5-2D850D97B3FB}" type="pres">
      <dgm:prSet presAssocID="{A9738069-6167-427A-86E6-F4A812E308DA}" presName="dummyMaxCanvas" presStyleCnt="0">
        <dgm:presLayoutVars/>
      </dgm:prSet>
      <dgm:spPr/>
    </dgm:pt>
    <dgm:pt modelId="{03CFF39F-268C-984B-8281-A55CDD4DB531}" type="pres">
      <dgm:prSet presAssocID="{A9738069-6167-427A-86E6-F4A812E308DA}" presName="ThreeNodes_1" presStyleLbl="node1" presStyleIdx="0" presStyleCnt="3">
        <dgm:presLayoutVars>
          <dgm:bulletEnabled val="1"/>
        </dgm:presLayoutVars>
      </dgm:prSet>
      <dgm:spPr/>
    </dgm:pt>
    <dgm:pt modelId="{BD354B47-8776-3245-AE4C-7DAB0D74747B}" type="pres">
      <dgm:prSet presAssocID="{A9738069-6167-427A-86E6-F4A812E308DA}" presName="ThreeNodes_2" presStyleLbl="node1" presStyleIdx="1" presStyleCnt="3">
        <dgm:presLayoutVars>
          <dgm:bulletEnabled val="1"/>
        </dgm:presLayoutVars>
      </dgm:prSet>
      <dgm:spPr/>
    </dgm:pt>
    <dgm:pt modelId="{74692908-8C18-0549-A1DD-CAD70D034D56}" type="pres">
      <dgm:prSet presAssocID="{A9738069-6167-427A-86E6-F4A812E308DA}" presName="ThreeNodes_3" presStyleLbl="node1" presStyleIdx="2" presStyleCnt="3">
        <dgm:presLayoutVars>
          <dgm:bulletEnabled val="1"/>
        </dgm:presLayoutVars>
      </dgm:prSet>
      <dgm:spPr/>
    </dgm:pt>
    <dgm:pt modelId="{29CFFAEE-4607-F14C-B5F7-631EFED3B907}" type="pres">
      <dgm:prSet presAssocID="{A9738069-6167-427A-86E6-F4A812E308DA}" presName="ThreeConn_1-2" presStyleLbl="fgAccFollowNode1" presStyleIdx="0" presStyleCnt="2">
        <dgm:presLayoutVars>
          <dgm:bulletEnabled val="1"/>
        </dgm:presLayoutVars>
      </dgm:prSet>
      <dgm:spPr/>
    </dgm:pt>
    <dgm:pt modelId="{F6224E94-B300-DF4B-8E0B-88DDE6DA0315}" type="pres">
      <dgm:prSet presAssocID="{A9738069-6167-427A-86E6-F4A812E308DA}" presName="ThreeConn_2-3" presStyleLbl="fgAccFollowNode1" presStyleIdx="1" presStyleCnt="2">
        <dgm:presLayoutVars>
          <dgm:bulletEnabled val="1"/>
        </dgm:presLayoutVars>
      </dgm:prSet>
      <dgm:spPr/>
    </dgm:pt>
    <dgm:pt modelId="{97DFBC9D-F1A1-5E49-8457-C1EB418FA832}" type="pres">
      <dgm:prSet presAssocID="{A9738069-6167-427A-86E6-F4A812E308DA}" presName="ThreeNodes_1_text" presStyleLbl="node1" presStyleIdx="2" presStyleCnt="3">
        <dgm:presLayoutVars>
          <dgm:bulletEnabled val="1"/>
        </dgm:presLayoutVars>
      </dgm:prSet>
      <dgm:spPr/>
    </dgm:pt>
    <dgm:pt modelId="{C83FE42A-6CD0-3347-8740-4C362A15C9AA}" type="pres">
      <dgm:prSet presAssocID="{A9738069-6167-427A-86E6-F4A812E308DA}" presName="ThreeNodes_2_text" presStyleLbl="node1" presStyleIdx="2" presStyleCnt="3">
        <dgm:presLayoutVars>
          <dgm:bulletEnabled val="1"/>
        </dgm:presLayoutVars>
      </dgm:prSet>
      <dgm:spPr/>
    </dgm:pt>
    <dgm:pt modelId="{86EE95D2-0919-3E46-B301-9EA41FEF33D4}" type="pres">
      <dgm:prSet presAssocID="{A9738069-6167-427A-86E6-F4A812E308D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8757703-B4AE-C443-8090-096D1F029684}" type="presOf" srcId="{BD724663-8EE0-42FB-8CD6-3698CCAF34B1}" destId="{74692908-8C18-0549-A1DD-CAD70D034D56}" srcOrd="0" destOrd="0" presId="urn:microsoft.com/office/officeart/2005/8/layout/vProcess5"/>
    <dgm:cxn modelId="{01402813-01E0-284A-89E6-24EB2AADE449}" type="presOf" srcId="{D1C22D66-ACB3-4801-80EE-058C1AE3654D}" destId="{F6224E94-B300-DF4B-8E0B-88DDE6DA0315}" srcOrd="0" destOrd="0" presId="urn:microsoft.com/office/officeart/2005/8/layout/vProcess5"/>
    <dgm:cxn modelId="{527A6617-BEE4-D944-AA50-794B86A5A994}" type="presOf" srcId="{635B9B9F-F7CE-4CFC-BEA5-20DE9C32D17B}" destId="{BD354B47-8776-3245-AE4C-7DAB0D74747B}" srcOrd="0" destOrd="0" presId="urn:microsoft.com/office/officeart/2005/8/layout/vProcess5"/>
    <dgm:cxn modelId="{5859C23A-95A7-A64F-941F-70F54F0CEEE0}" type="presOf" srcId="{BD724663-8EE0-42FB-8CD6-3698CCAF34B1}" destId="{86EE95D2-0919-3E46-B301-9EA41FEF33D4}" srcOrd="1" destOrd="0" presId="urn:microsoft.com/office/officeart/2005/8/layout/vProcess5"/>
    <dgm:cxn modelId="{60A1AC41-1064-6A4F-BBC5-A2FACA9E84F2}" type="presOf" srcId="{2009B8B2-02D6-4BB4-8478-4A16BBCD7F86}" destId="{29CFFAEE-4607-F14C-B5F7-631EFED3B907}" srcOrd="0" destOrd="0" presId="urn:microsoft.com/office/officeart/2005/8/layout/vProcess5"/>
    <dgm:cxn modelId="{3B830A4E-AF2A-1B46-9457-82F6BA3A1417}" type="presOf" srcId="{635B9B9F-F7CE-4CFC-BEA5-20DE9C32D17B}" destId="{C83FE42A-6CD0-3347-8740-4C362A15C9AA}" srcOrd="1" destOrd="0" presId="urn:microsoft.com/office/officeart/2005/8/layout/vProcess5"/>
    <dgm:cxn modelId="{BAA40B54-2652-2B4D-A892-2F900608C92F}" type="presOf" srcId="{A9738069-6167-427A-86E6-F4A812E308DA}" destId="{A126DF83-0A89-6343-9D0C-4AAD12E1B307}" srcOrd="0" destOrd="0" presId="urn:microsoft.com/office/officeart/2005/8/layout/vProcess5"/>
    <dgm:cxn modelId="{887D3A63-8944-EB43-9375-58F722FCD676}" type="presOf" srcId="{359DB095-B14A-4460-8EAE-20520F5383F5}" destId="{97DFBC9D-F1A1-5E49-8457-C1EB418FA832}" srcOrd="1" destOrd="0" presId="urn:microsoft.com/office/officeart/2005/8/layout/vProcess5"/>
    <dgm:cxn modelId="{50A90D7F-AECA-4303-B334-4C0093EB0C1A}" srcId="{A9738069-6167-427A-86E6-F4A812E308DA}" destId="{BD724663-8EE0-42FB-8CD6-3698CCAF34B1}" srcOrd="2" destOrd="0" parTransId="{662ECAFA-9950-4794-86A3-C4F1B727AF71}" sibTransId="{CFCE126D-A7C5-4B6C-BC86-8CC43D6785E0}"/>
    <dgm:cxn modelId="{304ADB84-797A-41C3-BA3B-E0674BA511CF}" srcId="{A9738069-6167-427A-86E6-F4A812E308DA}" destId="{359DB095-B14A-4460-8EAE-20520F5383F5}" srcOrd="0" destOrd="0" parTransId="{A65BE864-137E-4573-9541-2878F1CD9C28}" sibTransId="{2009B8B2-02D6-4BB4-8478-4A16BBCD7F86}"/>
    <dgm:cxn modelId="{B70E17B6-B933-4613-B28A-A9F603791412}" srcId="{A9738069-6167-427A-86E6-F4A812E308DA}" destId="{635B9B9F-F7CE-4CFC-BEA5-20DE9C32D17B}" srcOrd="1" destOrd="0" parTransId="{64E577E3-1B39-4098-B5CF-470A5E9B5D9B}" sibTransId="{D1C22D66-ACB3-4801-80EE-058C1AE3654D}"/>
    <dgm:cxn modelId="{7D22CEB8-DD9B-0D45-9A8A-78FC04CDD372}" type="presOf" srcId="{359DB095-B14A-4460-8EAE-20520F5383F5}" destId="{03CFF39F-268C-984B-8281-A55CDD4DB531}" srcOrd="0" destOrd="0" presId="urn:microsoft.com/office/officeart/2005/8/layout/vProcess5"/>
    <dgm:cxn modelId="{9336F3D4-8F2B-5F4D-A675-60D209C2A2C7}" type="presParOf" srcId="{A126DF83-0A89-6343-9D0C-4AAD12E1B307}" destId="{A0D165F9-E56A-CE4D-A0D5-2D850D97B3FB}" srcOrd="0" destOrd="0" presId="urn:microsoft.com/office/officeart/2005/8/layout/vProcess5"/>
    <dgm:cxn modelId="{DEA92C70-8D1F-3640-AC2F-CF5BE3362139}" type="presParOf" srcId="{A126DF83-0A89-6343-9D0C-4AAD12E1B307}" destId="{03CFF39F-268C-984B-8281-A55CDD4DB531}" srcOrd="1" destOrd="0" presId="urn:microsoft.com/office/officeart/2005/8/layout/vProcess5"/>
    <dgm:cxn modelId="{4B4C4656-4D3C-EC40-AE88-E93A30099EF1}" type="presParOf" srcId="{A126DF83-0A89-6343-9D0C-4AAD12E1B307}" destId="{BD354B47-8776-3245-AE4C-7DAB0D74747B}" srcOrd="2" destOrd="0" presId="urn:microsoft.com/office/officeart/2005/8/layout/vProcess5"/>
    <dgm:cxn modelId="{69C39288-257B-E84A-BE0A-054A855E0266}" type="presParOf" srcId="{A126DF83-0A89-6343-9D0C-4AAD12E1B307}" destId="{74692908-8C18-0549-A1DD-CAD70D034D56}" srcOrd="3" destOrd="0" presId="urn:microsoft.com/office/officeart/2005/8/layout/vProcess5"/>
    <dgm:cxn modelId="{90E8B924-2374-AE41-969C-CA1ADB3168B6}" type="presParOf" srcId="{A126DF83-0A89-6343-9D0C-4AAD12E1B307}" destId="{29CFFAEE-4607-F14C-B5F7-631EFED3B907}" srcOrd="4" destOrd="0" presId="urn:microsoft.com/office/officeart/2005/8/layout/vProcess5"/>
    <dgm:cxn modelId="{7ED85ECB-135F-024E-9269-51D62A019D6A}" type="presParOf" srcId="{A126DF83-0A89-6343-9D0C-4AAD12E1B307}" destId="{F6224E94-B300-DF4B-8E0B-88DDE6DA0315}" srcOrd="5" destOrd="0" presId="urn:microsoft.com/office/officeart/2005/8/layout/vProcess5"/>
    <dgm:cxn modelId="{7340AC30-00C0-984D-8334-D67FE06C5CCB}" type="presParOf" srcId="{A126DF83-0A89-6343-9D0C-4AAD12E1B307}" destId="{97DFBC9D-F1A1-5E49-8457-C1EB418FA832}" srcOrd="6" destOrd="0" presId="urn:microsoft.com/office/officeart/2005/8/layout/vProcess5"/>
    <dgm:cxn modelId="{DB545722-9D2E-AD4C-8C71-96348FEB40AA}" type="presParOf" srcId="{A126DF83-0A89-6343-9D0C-4AAD12E1B307}" destId="{C83FE42A-6CD0-3347-8740-4C362A15C9AA}" srcOrd="7" destOrd="0" presId="urn:microsoft.com/office/officeart/2005/8/layout/vProcess5"/>
    <dgm:cxn modelId="{6F649F7D-A9A5-7A49-BA2A-C97D1903F41E}" type="presParOf" srcId="{A126DF83-0A89-6343-9D0C-4AAD12E1B307}" destId="{86EE95D2-0919-3E46-B301-9EA41FEF33D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B44537-FA7B-4EE0-BBC7-B77DD3CC280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A5F5DAB-81D3-4DF4-980A-EDBBCB3DC53D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badi MT Condensed Light" panose="020B0306030101010103" pitchFamily="34" charset="77"/>
            </a:rPr>
            <a:t>Checking Null and Missing Values:</a:t>
          </a:r>
          <a:br>
            <a:rPr lang="en-US" sz="2000" dirty="0">
              <a:solidFill>
                <a:schemeClr val="tx1"/>
              </a:solidFill>
              <a:latin typeface="Abadi MT Condensed Light" panose="020B0306030101010103" pitchFamily="34" charset="77"/>
            </a:rPr>
          </a:br>
          <a:r>
            <a:rPr lang="en-US" sz="2000" dirty="0">
              <a:solidFill>
                <a:schemeClr val="tx1"/>
              </a:solidFill>
              <a:latin typeface="Abadi MT Condensed Light" panose="020B0306030101010103" pitchFamily="34" charset="77"/>
            </a:rPr>
            <a:t>The dataset has no null and missing values.</a:t>
          </a:r>
        </a:p>
      </dgm:t>
    </dgm:pt>
    <dgm:pt modelId="{B5303FB9-DE12-4EE2-9173-432B52FE24C4}" type="parTrans" cxnId="{8D4E62C2-4A17-457C-AA21-DB7C553C0E55}">
      <dgm:prSet/>
      <dgm:spPr/>
      <dgm:t>
        <a:bodyPr/>
        <a:lstStyle/>
        <a:p>
          <a:endParaRPr lang="en-US"/>
        </a:p>
      </dgm:t>
    </dgm:pt>
    <dgm:pt modelId="{7D921F2F-F8F1-4AB6-B4D1-0194DE4CDC10}" type="sibTrans" cxnId="{8D4E62C2-4A17-457C-AA21-DB7C553C0E55}">
      <dgm:prSet/>
      <dgm:spPr/>
      <dgm:t>
        <a:bodyPr/>
        <a:lstStyle/>
        <a:p>
          <a:endParaRPr lang="en-US"/>
        </a:p>
      </dgm:t>
    </dgm:pt>
    <dgm:pt modelId="{18C0CC96-6F8B-4E3D-A2B5-E05B4BCBE921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badi MT Condensed Light" panose="020B0306030101010103" pitchFamily="34" charset="77"/>
            </a:rPr>
            <a:t>Dropping columns:</a:t>
          </a:r>
          <a:br>
            <a:rPr lang="en-US" sz="2000" b="1" dirty="0">
              <a:solidFill>
                <a:schemeClr val="tx1"/>
              </a:solidFill>
              <a:latin typeface="Abadi MT Condensed Light" panose="020B0306030101010103" pitchFamily="34" charset="77"/>
            </a:rPr>
          </a:br>
          <a:r>
            <a:rPr lang="en-US" sz="2000" dirty="0">
              <a:solidFill>
                <a:schemeClr val="tx1"/>
              </a:solidFill>
              <a:latin typeface="Abadi MT Condensed Light" panose="020B0306030101010103" pitchFamily="34" charset="77"/>
            </a:rPr>
            <a:t>To leverage data for better efficiency and accuracy, we dropped serial numbers and Calendar dates for model implementation(Naïve Bayes, Decision Tree, and Random Forest). </a:t>
          </a:r>
        </a:p>
      </dgm:t>
    </dgm:pt>
    <dgm:pt modelId="{E38182A8-CFBE-4E14-B6B6-4486721487A5}" type="parTrans" cxnId="{C5D4D45A-B390-40C3-A838-50E5089EDF3F}">
      <dgm:prSet/>
      <dgm:spPr/>
      <dgm:t>
        <a:bodyPr/>
        <a:lstStyle/>
        <a:p>
          <a:endParaRPr lang="en-US"/>
        </a:p>
      </dgm:t>
    </dgm:pt>
    <dgm:pt modelId="{37247486-8CAF-4233-AF8F-00C75E37BD65}" type="sibTrans" cxnId="{C5D4D45A-B390-40C3-A838-50E5089EDF3F}">
      <dgm:prSet/>
      <dgm:spPr/>
      <dgm:t>
        <a:bodyPr/>
        <a:lstStyle/>
        <a:p>
          <a:endParaRPr lang="en-US"/>
        </a:p>
      </dgm:t>
    </dgm:pt>
    <dgm:pt modelId="{7A74CAA6-DF8F-4C11-ADBC-B1B460993518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badi MT Condensed Light" panose="020B0306030101010103" pitchFamily="34" charset="77"/>
            </a:rPr>
            <a:t>Label Encoder:</a:t>
          </a:r>
          <a:br>
            <a:rPr lang="en-US" sz="2000" b="1" dirty="0">
              <a:solidFill>
                <a:schemeClr val="tx1"/>
              </a:solidFill>
              <a:latin typeface="Abadi MT Condensed Light" panose="020B0306030101010103" pitchFamily="34" charset="77"/>
            </a:rPr>
          </a:br>
          <a:r>
            <a:rPr lang="en-US" sz="2000" dirty="0">
              <a:solidFill>
                <a:schemeClr val="tx1"/>
              </a:solidFill>
              <a:latin typeface="Abadi MT Condensed Light" panose="020B0306030101010103" pitchFamily="34" charset="77"/>
            </a:rPr>
            <a:t>To transform non-numeric values in data such as Categories, brand, color, discount to numeric</a:t>
          </a:r>
          <a:r>
            <a:rPr lang="en-US" sz="2000" b="1" dirty="0">
              <a:solidFill>
                <a:schemeClr val="tx1"/>
              </a:solidFill>
              <a:latin typeface="Abadi MT Condensed Light" panose="020B0306030101010103" pitchFamily="34" charset="77"/>
            </a:rPr>
            <a:t>.</a:t>
          </a:r>
          <a:endParaRPr lang="en-US" sz="2000" dirty="0">
            <a:solidFill>
              <a:schemeClr val="tx1"/>
            </a:solidFill>
            <a:latin typeface="Abadi MT Condensed Light" panose="020B0306030101010103" pitchFamily="34" charset="77"/>
          </a:endParaRPr>
        </a:p>
      </dgm:t>
    </dgm:pt>
    <dgm:pt modelId="{A44D194E-B0BC-4B74-BC73-3558880E2508}" type="parTrans" cxnId="{CB6A4347-519A-4D18-B17D-FCCBEC161EB3}">
      <dgm:prSet/>
      <dgm:spPr/>
      <dgm:t>
        <a:bodyPr/>
        <a:lstStyle/>
        <a:p>
          <a:endParaRPr lang="en-US"/>
        </a:p>
      </dgm:t>
    </dgm:pt>
    <dgm:pt modelId="{B3DE6009-A733-41D9-BDD7-2479A51C97B2}" type="sibTrans" cxnId="{CB6A4347-519A-4D18-B17D-FCCBEC161EB3}">
      <dgm:prSet/>
      <dgm:spPr/>
      <dgm:t>
        <a:bodyPr/>
        <a:lstStyle/>
        <a:p>
          <a:endParaRPr lang="en-US"/>
        </a:p>
      </dgm:t>
    </dgm:pt>
    <dgm:pt modelId="{1FFFB761-7FDC-4575-8FB3-C162F3E882AF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badi MT Condensed Light" panose="020B0306030101010103" pitchFamily="34" charset="77"/>
            </a:rPr>
            <a:t>Feature Selection:</a:t>
          </a:r>
          <a:br>
            <a:rPr lang="en-US" sz="2000" b="1" dirty="0">
              <a:solidFill>
                <a:schemeClr val="tx1"/>
              </a:solidFill>
              <a:latin typeface="Abadi MT Condensed Light" panose="020B0306030101010103" pitchFamily="34" charset="77"/>
            </a:rPr>
          </a:br>
          <a:r>
            <a:rPr lang="en-US" sz="2000" dirty="0">
              <a:solidFill>
                <a:schemeClr val="tx1"/>
              </a:solidFill>
              <a:latin typeface="Abadi MT Condensed Light" panose="020B0306030101010103" pitchFamily="34" charset="77"/>
            </a:rPr>
            <a:t>To identify the correlation between the columns.</a:t>
          </a:r>
        </a:p>
      </dgm:t>
    </dgm:pt>
    <dgm:pt modelId="{35501CA4-9752-4038-8525-E80A6E09A0DB}" type="parTrans" cxnId="{B99145A6-663F-4C03-B4CD-0B59077E815A}">
      <dgm:prSet/>
      <dgm:spPr/>
      <dgm:t>
        <a:bodyPr/>
        <a:lstStyle/>
        <a:p>
          <a:endParaRPr lang="en-US"/>
        </a:p>
      </dgm:t>
    </dgm:pt>
    <dgm:pt modelId="{B65F5EAF-65D5-4EB6-BA50-94B0A685357E}" type="sibTrans" cxnId="{B99145A6-663F-4C03-B4CD-0B59077E815A}">
      <dgm:prSet/>
      <dgm:spPr/>
      <dgm:t>
        <a:bodyPr/>
        <a:lstStyle/>
        <a:p>
          <a:endParaRPr lang="en-US"/>
        </a:p>
      </dgm:t>
    </dgm:pt>
    <dgm:pt modelId="{EBA289CA-1DF5-4992-BD2C-7EC35B8E16FD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  <a:latin typeface="Abadi MT Condensed Light" panose="020B0306030101010103" pitchFamily="34" charset="77"/>
            </a:rPr>
            <a:t>Categorizing: </a:t>
          </a:r>
          <a:br>
            <a:rPr lang="en-US" sz="2000" b="1" dirty="0">
              <a:solidFill>
                <a:schemeClr val="tx1"/>
              </a:solidFill>
              <a:latin typeface="Abadi MT Condensed Light" panose="020B0306030101010103" pitchFamily="34" charset="77"/>
            </a:rPr>
          </a:br>
          <a:r>
            <a:rPr lang="en-US" sz="2000" dirty="0">
              <a:solidFill>
                <a:schemeClr val="tx1"/>
              </a:solidFill>
              <a:latin typeface="Abadi MT Condensed Light" panose="020B0306030101010103" pitchFamily="34" charset="77"/>
            </a:rPr>
            <a:t>The rating column has values from 1 to 5. So, we categorized it to 0 and 1 where1,2,3 = 0 and 4,5 =1.</a:t>
          </a:r>
        </a:p>
      </dgm:t>
    </dgm:pt>
    <dgm:pt modelId="{FEDE3400-9944-4FA8-B164-A322418C4397}" type="parTrans" cxnId="{B9939EF8-82F1-4A74-96FD-9A1B4988B22F}">
      <dgm:prSet/>
      <dgm:spPr/>
      <dgm:t>
        <a:bodyPr/>
        <a:lstStyle/>
        <a:p>
          <a:endParaRPr lang="en-US"/>
        </a:p>
      </dgm:t>
    </dgm:pt>
    <dgm:pt modelId="{DA345624-76EB-456B-B19E-6897343B485E}" type="sibTrans" cxnId="{B9939EF8-82F1-4A74-96FD-9A1B4988B22F}">
      <dgm:prSet/>
      <dgm:spPr/>
      <dgm:t>
        <a:bodyPr/>
        <a:lstStyle/>
        <a:p>
          <a:endParaRPr lang="en-US"/>
        </a:p>
      </dgm:t>
    </dgm:pt>
    <dgm:pt modelId="{636F213A-97BE-6046-9E1F-5C6F04D24BDD}" type="pres">
      <dgm:prSet presAssocID="{ABB44537-FA7B-4EE0-BBC7-B77DD3CC280D}" presName="linear" presStyleCnt="0">
        <dgm:presLayoutVars>
          <dgm:animLvl val="lvl"/>
          <dgm:resizeHandles val="exact"/>
        </dgm:presLayoutVars>
      </dgm:prSet>
      <dgm:spPr/>
    </dgm:pt>
    <dgm:pt modelId="{B2F66D9F-A683-2142-B1C8-AD93D57303A7}" type="pres">
      <dgm:prSet presAssocID="{9A5F5DAB-81D3-4DF4-980A-EDBBCB3DC53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DE18AB9-2AA1-4448-A8DC-AF6FFE503D88}" type="pres">
      <dgm:prSet presAssocID="{7D921F2F-F8F1-4AB6-B4D1-0194DE4CDC10}" presName="spacer" presStyleCnt="0"/>
      <dgm:spPr/>
    </dgm:pt>
    <dgm:pt modelId="{C1B0FCF2-B4A3-4D44-A216-714F5E72C116}" type="pres">
      <dgm:prSet presAssocID="{18C0CC96-6F8B-4E3D-A2B5-E05B4BCBE92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DAC77E9-F0D9-B64E-AC5C-E431AD3527A0}" type="pres">
      <dgm:prSet presAssocID="{37247486-8CAF-4233-AF8F-00C75E37BD65}" presName="spacer" presStyleCnt="0"/>
      <dgm:spPr/>
    </dgm:pt>
    <dgm:pt modelId="{012ED38E-CD7B-DB49-B2F7-D353D1CA55EA}" type="pres">
      <dgm:prSet presAssocID="{7A74CAA6-DF8F-4C11-ADBC-B1B46099351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3FF605E-D09B-3E48-8221-33AF3EEB556F}" type="pres">
      <dgm:prSet presAssocID="{B3DE6009-A733-41D9-BDD7-2479A51C97B2}" presName="spacer" presStyleCnt="0"/>
      <dgm:spPr/>
    </dgm:pt>
    <dgm:pt modelId="{E1CEBEAB-1DEF-BD4C-863F-B46183D9E10E}" type="pres">
      <dgm:prSet presAssocID="{1FFFB761-7FDC-4575-8FB3-C162F3E882A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204C54-1371-6645-8BD6-2629B361D278}" type="pres">
      <dgm:prSet presAssocID="{B65F5EAF-65D5-4EB6-BA50-94B0A685357E}" presName="spacer" presStyleCnt="0"/>
      <dgm:spPr/>
    </dgm:pt>
    <dgm:pt modelId="{16BC6FCF-7FCA-6B45-A05B-A20B73C056DB}" type="pres">
      <dgm:prSet presAssocID="{EBA289CA-1DF5-4992-BD2C-7EC35B8E16F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4B44A3D-584F-104A-A7D1-4C6A91F18B3D}" type="presOf" srcId="{9A5F5DAB-81D3-4DF4-980A-EDBBCB3DC53D}" destId="{B2F66D9F-A683-2142-B1C8-AD93D57303A7}" srcOrd="0" destOrd="0" presId="urn:microsoft.com/office/officeart/2005/8/layout/vList2"/>
    <dgm:cxn modelId="{CB6A4347-519A-4D18-B17D-FCCBEC161EB3}" srcId="{ABB44537-FA7B-4EE0-BBC7-B77DD3CC280D}" destId="{7A74CAA6-DF8F-4C11-ADBC-B1B460993518}" srcOrd="2" destOrd="0" parTransId="{A44D194E-B0BC-4B74-BC73-3558880E2508}" sibTransId="{B3DE6009-A733-41D9-BDD7-2479A51C97B2}"/>
    <dgm:cxn modelId="{C5D4D45A-B390-40C3-A838-50E5089EDF3F}" srcId="{ABB44537-FA7B-4EE0-BBC7-B77DD3CC280D}" destId="{18C0CC96-6F8B-4E3D-A2B5-E05B4BCBE921}" srcOrd="1" destOrd="0" parTransId="{E38182A8-CFBE-4E14-B6B6-4486721487A5}" sibTransId="{37247486-8CAF-4233-AF8F-00C75E37BD65}"/>
    <dgm:cxn modelId="{033CB288-F95C-794B-BA47-E8FF926BFABA}" type="presOf" srcId="{1FFFB761-7FDC-4575-8FB3-C162F3E882AF}" destId="{E1CEBEAB-1DEF-BD4C-863F-B46183D9E10E}" srcOrd="0" destOrd="0" presId="urn:microsoft.com/office/officeart/2005/8/layout/vList2"/>
    <dgm:cxn modelId="{D0FCC589-6C2B-E24D-A67D-D82E6CE4B141}" type="presOf" srcId="{18C0CC96-6F8B-4E3D-A2B5-E05B4BCBE921}" destId="{C1B0FCF2-B4A3-4D44-A216-714F5E72C116}" srcOrd="0" destOrd="0" presId="urn:microsoft.com/office/officeart/2005/8/layout/vList2"/>
    <dgm:cxn modelId="{B99145A6-663F-4C03-B4CD-0B59077E815A}" srcId="{ABB44537-FA7B-4EE0-BBC7-B77DD3CC280D}" destId="{1FFFB761-7FDC-4575-8FB3-C162F3E882AF}" srcOrd="3" destOrd="0" parTransId="{35501CA4-9752-4038-8525-E80A6E09A0DB}" sibTransId="{B65F5EAF-65D5-4EB6-BA50-94B0A685357E}"/>
    <dgm:cxn modelId="{8D4E62C2-4A17-457C-AA21-DB7C553C0E55}" srcId="{ABB44537-FA7B-4EE0-BBC7-B77DD3CC280D}" destId="{9A5F5DAB-81D3-4DF4-980A-EDBBCB3DC53D}" srcOrd="0" destOrd="0" parTransId="{B5303FB9-DE12-4EE2-9173-432B52FE24C4}" sibTransId="{7D921F2F-F8F1-4AB6-B4D1-0194DE4CDC10}"/>
    <dgm:cxn modelId="{B1E2B8D1-8359-CE4B-9856-0AB4D076083E}" type="presOf" srcId="{ABB44537-FA7B-4EE0-BBC7-B77DD3CC280D}" destId="{636F213A-97BE-6046-9E1F-5C6F04D24BDD}" srcOrd="0" destOrd="0" presId="urn:microsoft.com/office/officeart/2005/8/layout/vList2"/>
    <dgm:cxn modelId="{165A74EA-5517-894E-883C-AE5F5DE372AC}" type="presOf" srcId="{7A74CAA6-DF8F-4C11-ADBC-B1B460993518}" destId="{012ED38E-CD7B-DB49-B2F7-D353D1CA55EA}" srcOrd="0" destOrd="0" presId="urn:microsoft.com/office/officeart/2005/8/layout/vList2"/>
    <dgm:cxn modelId="{D8FDC4F3-621E-A04F-AF9B-540D02205B19}" type="presOf" srcId="{EBA289CA-1DF5-4992-BD2C-7EC35B8E16FD}" destId="{16BC6FCF-7FCA-6B45-A05B-A20B73C056DB}" srcOrd="0" destOrd="0" presId="urn:microsoft.com/office/officeart/2005/8/layout/vList2"/>
    <dgm:cxn modelId="{B9939EF8-82F1-4A74-96FD-9A1B4988B22F}" srcId="{ABB44537-FA7B-4EE0-BBC7-B77DD3CC280D}" destId="{EBA289CA-1DF5-4992-BD2C-7EC35B8E16FD}" srcOrd="4" destOrd="0" parTransId="{FEDE3400-9944-4FA8-B164-A322418C4397}" sibTransId="{DA345624-76EB-456B-B19E-6897343B485E}"/>
    <dgm:cxn modelId="{140F2166-8158-8948-838E-1B60F9B7A2E1}" type="presParOf" srcId="{636F213A-97BE-6046-9E1F-5C6F04D24BDD}" destId="{B2F66D9F-A683-2142-B1C8-AD93D57303A7}" srcOrd="0" destOrd="0" presId="urn:microsoft.com/office/officeart/2005/8/layout/vList2"/>
    <dgm:cxn modelId="{5CCAFCB0-DDC4-E147-903B-D205BFCE8646}" type="presParOf" srcId="{636F213A-97BE-6046-9E1F-5C6F04D24BDD}" destId="{3DE18AB9-2AA1-4448-A8DC-AF6FFE503D88}" srcOrd="1" destOrd="0" presId="urn:microsoft.com/office/officeart/2005/8/layout/vList2"/>
    <dgm:cxn modelId="{A8A7456F-38DC-6943-B2E1-7177AF9FB702}" type="presParOf" srcId="{636F213A-97BE-6046-9E1F-5C6F04D24BDD}" destId="{C1B0FCF2-B4A3-4D44-A216-714F5E72C116}" srcOrd="2" destOrd="0" presId="urn:microsoft.com/office/officeart/2005/8/layout/vList2"/>
    <dgm:cxn modelId="{3CB4ECC6-FC25-934D-8D56-9FF2D559669D}" type="presParOf" srcId="{636F213A-97BE-6046-9E1F-5C6F04D24BDD}" destId="{7DAC77E9-F0D9-B64E-AC5C-E431AD3527A0}" srcOrd="3" destOrd="0" presId="urn:microsoft.com/office/officeart/2005/8/layout/vList2"/>
    <dgm:cxn modelId="{11F2A6E4-7FC3-7447-830D-763D0732FC4D}" type="presParOf" srcId="{636F213A-97BE-6046-9E1F-5C6F04D24BDD}" destId="{012ED38E-CD7B-DB49-B2F7-D353D1CA55EA}" srcOrd="4" destOrd="0" presId="urn:microsoft.com/office/officeart/2005/8/layout/vList2"/>
    <dgm:cxn modelId="{A2FA32A2-93B4-E841-B0AA-C0B6D1236C79}" type="presParOf" srcId="{636F213A-97BE-6046-9E1F-5C6F04D24BDD}" destId="{63FF605E-D09B-3E48-8221-33AF3EEB556F}" srcOrd="5" destOrd="0" presId="urn:microsoft.com/office/officeart/2005/8/layout/vList2"/>
    <dgm:cxn modelId="{A9B439EE-B29F-CF41-8D76-02BCA6748DB8}" type="presParOf" srcId="{636F213A-97BE-6046-9E1F-5C6F04D24BDD}" destId="{E1CEBEAB-1DEF-BD4C-863F-B46183D9E10E}" srcOrd="6" destOrd="0" presId="urn:microsoft.com/office/officeart/2005/8/layout/vList2"/>
    <dgm:cxn modelId="{55A61B5A-0153-8542-97B9-D1C01DDEC0C3}" type="presParOf" srcId="{636F213A-97BE-6046-9E1F-5C6F04D24BDD}" destId="{61204C54-1371-6645-8BD6-2629B361D278}" srcOrd="7" destOrd="0" presId="urn:microsoft.com/office/officeart/2005/8/layout/vList2"/>
    <dgm:cxn modelId="{A831405F-8872-E640-8C4F-F71C9728CD98}" type="presParOf" srcId="{636F213A-97BE-6046-9E1F-5C6F04D24BDD}" destId="{16BC6FCF-7FCA-6B45-A05B-A20B73C056D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FFD326-6389-4B0F-9061-DE4034AE28F4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4A111D-28AB-4D68-8C68-381278C15153}">
      <dgm:prSet/>
      <dgm:spPr/>
      <dgm:t>
        <a:bodyPr/>
        <a:lstStyle/>
        <a:p>
          <a:pPr>
            <a:defRPr cap="all"/>
          </a:pPr>
          <a:r>
            <a:rPr lang="en-US" dirty="0">
              <a:latin typeface="Abadi MT Condensed Light" panose="020B0306030101010103" pitchFamily="34" charset="77"/>
            </a:rPr>
            <a:t>Price Optimization</a:t>
          </a:r>
        </a:p>
      </dgm:t>
    </dgm:pt>
    <dgm:pt modelId="{63F22810-8E81-49CB-84F5-E770736A1B81}" type="parTrans" cxnId="{6C95FBFB-AB53-4F95-BF82-67047EB44223}">
      <dgm:prSet/>
      <dgm:spPr/>
      <dgm:t>
        <a:bodyPr/>
        <a:lstStyle/>
        <a:p>
          <a:endParaRPr lang="en-US"/>
        </a:p>
      </dgm:t>
    </dgm:pt>
    <dgm:pt modelId="{CED00CAE-BDAC-4E0D-9601-9AC83C93F42E}" type="sibTrans" cxnId="{6C95FBFB-AB53-4F95-BF82-67047EB44223}">
      <dgm:prSet/>
      <dgm:spPr/>
      <dgm:t>
        <a:bodyPr/>
        <a:lstStyle/>
        <a:p>
          <a:endParaRPr lang="en-US"/>
        </a:p>
      </dgm:t>
    </dgm:pt>
    <dgm:pt modelId="{6B7A7E3A-2914-4B4D-AFAF-D1765E4EBAE7}">
      <dgm:prSet/>
      <dgm:spPr/>
      <dgm:t>
        <a:bodyPr/>
        <a:lstStyle/>
        <a:p>
          <a:pPr>
            <a:defRPr cap="all"/>
          </a:pPr>
          <a:r>
            <a:rPr lang="en-US" dirty="0">
              <a:latin typeface="Abadi MT Condensed Light" panose="020B0306030101010103" pitchFamily="34" charset="77"/>
            </a:rPr>
            <a:t>Demand Prediction</a:t>
          </a:r>
        </a:p>
      </dgm:t>
    </dgm:pt>
    <dgm:pt modelId="{F33F9CC7-C05D-4FEE-A45C-9021D648F451}" type="parTrans" cxnId="{40BD87A1-E0B8-41BF-BE82-3BAAAD63198C}">
      <dgm:prSet/>
      <dgm:spPr/>
      <dgm:t>
        <a:bodyPr/>
        <a:lstStyle/>
        <a:p>
          <a:endParaRPr lang="en-US"/>
        </a:p>
      </dgm:t>
    </dgm:pt>
    <dgm:pt modelId="{B88E5A43-784B-4A47-B0A6-CBB9A7302DEC}" type="sibTrans" cxnId="{40BD87A1-E0B8-41BF-BE82-3BAAAD63198C}">
      <dgm:prSet/>
      <dgm:spPr/>
      <dgm:t>
        <a:bodyPr/>
        <a:lstStyle/>
        <a:p>
          <a:endParaRPr lang="en-US"/>
        </a:p>
      </dgm:t>
    </dgm:pt>
    <dgm:pt modelId="{B15AB695-70F2-4508-8B94-3C13957052C3}">
      <dgm:prSet/>
      <dgm:spPr/>
      <dgm:t>
        <a:bodyPr/>
        <a:lstStyle/>
        <a:p>
          <a:pPr>
            <a:defRPr cap="all"/>
          </a:pPr>
          <a:r>
            <a:rPr lang="en-US" dirty="0">
              <a:latin typeface="Abadi MT Condensed Light" panose="020B0306030101010103" pitchFamily="34" charset="77"/>
            </a:rPr>
            <a:t>Logistics Support</a:t>
          </a:r>
        </a:p>
      </dgm:t>
    </dgm:pt>
    <dgm:pt modelId="{E17D878C-83B4-46FB-81FB-0760632AAC3C}" type="parTrans" cxnId="{9892F61A-0D45-49CF-86F2-C1D1C3404540}">
      <dgm:prSet/>
      <dgm:spPr/>
      <dgm:t>
        <a:bodyPr/>
        <a:lstStyle/>
        <a:p>
          <a:endParaRPr lang="en-US"/>
        </a:p>
      </dgm:t>
    </dgm:pt>
    <dgm:pt modelId="{2CE96E19-9719-4BB7-A4AF-17520593131E}" type="sibTrans" cxnId="{9892F61A-0D45-49CF-86F2-C1D1C3404540}">
      <dgm:prSet/>
      <dgm:spPr/>
      <dgm:t>
        <a:bodyPr/>
        <a:lstStyle/>
        <a:p>
          <a:endParaRPr lang="en-US"/>
        </a:p>
      </dgm:t>
    </dgm:pt>
    <dgm:pt modelId="{8AC66CAA-85F6-4A1E-9B87-E3F72C0B7AD5}">
      <dgm:prSet/>
      <dgm:spPr/>
      <dgm:t>
        <a:bodyPr/>
        <a:lstStyle/>
        <a:p>
          <a:pPr>
            <a:defRPr cap="all"/>
          </a:pPr>
          <a:r>
            <a:rPr lang="en-US" dirty="0">
              <a:latin typeface="Abadi MT Condensed Light" panose="020B0306030101010103" pitchFamily="34" charset="77"/>
            </a:rPr>
            <a:t>Personalized Offers</a:t>
          </a:r>
        </a:p>
      </dgm:t>
    </dgm:pt>
    <dgm:pt modelId="{4273C946-8B12-4AA8-82EE-5C2039BAA21A}" type="parTrans" cxnId="{F7870C1C-CB0E-4764-876B-A63123084542}">
      <dgm:prSet/>
      <dgm:spPr/>
      <dgm:t>
        <a:bodyPr/>
        <a:lstStyle/>
        <a:p>
          <a:endParaRPr lang="en-US"/>
        </a:p>
      </dgm:t>
    </dgm:pt>
    <dgm:pt modelId="{548728BC-0204-43FE-94A5-7C3C0A3EC05F}" type="sibTrans" cxnId="{F7870C1C-CB0E-4764-876B-A63123084542}">
      <dgm:prSet/>
      <dgm:spPr/>
      <dgm:t>
        <a:bodyPr/>
        <a:lstStyle/>
        <a:p>
          <a:endParaRPr lang="en-US"/>
        </a:p>
      </dgm:t>
    </dgm:pt>
    <dgm:pt modelId="{676633B5-B61D-49A5-B681-2963B98F6198}">
      <dgm:prSet/>
      <dgm:spPr/>
      <dgm:t>
        <a:bodyPr/>
        <a:lstStyle/>
        <a:p>
          <a:pPr>
            <a:defRPr cap="all"/>
          </a:pPr>
          <a:r>
            <a:rPr lang="en-US" dirty="0">
              <a:latin typeface="Abadi MT Condensed Light" panose="020B0306030101010103" pitchFamily="34" charset="77"/>
            </a:rPr>
            <a:t>Trend Analysis</a:t>
          </a:r>
        </a:p>
      </dgm:t>
    </dgm:pt>
    <dgm:pt modelId="{90CCB614-7001-4268-8A35-4C2A35EA4676}" type="parTrans" cxnId="{BE6D0A95-400D-4B62-A743-AD82AE6BEB14}">
      <dgm:prSet/>
      <dgm:spPr/>
      <dgm:t>
        <a:bodyPr/>
        <a:lstStyle/>
        <a:p>
          <a:endParaRPr lang="en-US"/>
        </a:p>
      </dgm:t>
    </dgm:pt>
    <dgm:pt modelId="{F67BA2EB-940C-40F6-9844-278B5D616A00}" type="sibTrans" cxnId="{BE6D0A95-400D-4B62-A743-AD82AE6BEB14}">
      <dgm:prSet/>
      <dgm:spPr/>
      <dgm:t>
        <a:bodyPr/>
        <a:lstStyle/>
        <a:p>
          <a:endParaRPr lang="en-US"/>
        </a:p>
      </dgm:t>
    </dgm:pt>
    <dgm:pt modelId="{05F6D71B-8348-4EE3-AC57-F515094D5EDC}">
      <dgm:prSet/>
      <dgm:spPr/>
      <dgm:t>
        <a:bodyPr/>
        <a:lstStyle/>
        <a:p>
          <a:pPr>
            <a:defRPr cap="all"/>
          </a:pPr>
          <a:r>
            <a:rPr lang="en-US" dirty="0">
              <a:latin typeface="Abadi MT Condensed Light" panose="020B0306030101010103" pitchFamily="34" charset="77"/>
            </a:rPr>
            <a:t>Churn Rate Prediction</a:t>
          </a:r>
        </a:p>
      </dgm:t>
    </dgm:pt>
    <dgm:pt modelId="{76038C0A-43E3-499C-BE5A-7B7879F4642D}" type="parTrans" cxnId="{B269F2D2-72F6-41C0-BF69-E69A231EB1D4}">
      <dgm:prSet/>
      <dgm:spPr/>
      <dgm:t>
        <a:bodyPr/>
        <a:lstStyle/>
        <a:p>
          <a:endParaRPr lang="en-US"/>
        </a:p>
      </dgm:t>
    </dgm:pt>
    <dgm:pt modelId="{936A8918-2044-4625-9CA5-0AFA958BAD73}" type="sibTrans" cxnId="{B269F2D2-72F6-41C0-BF69-E69A231EB1D4}">
      <dgm:prSet/>
      <dgm:spPr/>
      <dgm:t>
        <a:bodyPr/>
        <a:lstStyle/>
        <a:p>
          <a:endParaRPr lang="en-US"/>
        </a:p>
      </dgm:t>
    </dgm:pt>
    <dgm:pt modelId="{4CFFC689-471B-4500-909D-D9C50667D722}">
      <dgm:prSet/>
      <dgm:spPr/>
      <dgm:t>
        <a:bodyPr/>
        <a:lstStyle/>
        <a:p>
          <a:pPr>
            <a:defRPr cap="all"/>
          </a:pPr>
          <a:r>
            <a:rPr lang="en-US" dirty="0">
              <a:latin typeface="Abadi MT Condensed Light" panose="020B0306030101010103" pitchFamily="34" charset="77"/>
            </a:rPr>
            <a:t>Boost Sales</a:t>
          </a:r>
        </a:p>
      </dgm:t>
    </dgm:pt>
    <dgm:pt modelId="{7ADA6F49-B2C5-4D33-98DE-C129095B7654}" type="parTrans" cxnId="{15B568EB-4320-40C1-B08A-921406B34153}">
      <dgm:prSet/>
      <dgm:spPr/>
      <dgm:t>
        <a:bodyPr/>
        <a:lstStyle/>
        <a:p>
          <a:endParaRPr lang="en-US"/>
        </a:p>
      </dgm:t>
    </dgm:pt>
    <dgm:pt modelId="{E7E0A41C-3C3B-4239-8D4E-2FD52AE7057D}" type="sibTrans" cxnId="{15B568EB-4320-40C1-B08A-921406B34153}">
      <dgm:prSet/>
      <dgm:spPr/>
      <dgm:t>
        <a:bodyPr/>
        <a:lstStyle/>
        <a:p>
          <a:endParaRPr lang="en-US"/>
        </a:p>
      </dgm:t>
    </dgm:pt>
    <dgm:pt modelId="{C564AE36-47E7-44E7-8F2C-E3219EEE2D09}">
      <dgm:prSet/>
      <dgm:spPr/>
      <dgm:t>
        <a:bodyPr/>
        <a:lstStyle/>
        <a:p>
          <a:pPr>
            <a:defRPr cap="all"/>
          </a:pPr>
          <a:r>
            <a:rPr lang="en-US" dirty="0">
              <a:latin typeface="Abadi MT Condensed Light" panose="020B0306030101010103" pitchFamily="34" charset="77"/>
            </a:rPr>
            <a:t>Better Inventory Management</a:t>
          </a:r>
        </a:p>
      </dgm:t>
    </dgm:pt>
    <dgm:pt modelId="{706D6425-647B-4B04-8918-90F80F6932EA}" type="parTrans" cxnId="{F448491A-ED9B-453B-BA7D-EDE16800E19D}">
      <dgm:prSet/>
      <dgm:spPr/>
      <dgm:t>
        <a:bodyPr/>
        <a:lstStyle/>
        <a:p>
          <a:endParaRPr lang="en-US"/>
        </a:p>
      </dgm:t>
    </dgm:pt>
    <dgm:pt modelId="{CA3884C4-4828-498F-B60E-7D0FF648216A}" type="sibTrans" cxnId="{F448491A-ED9B-453B-BA7D-EDE16800E19D}">
      <dgm:prSet/>
      <dgm:spPr/>
      <dgm:t>
        <a:bodyPr/>
        <a:lstStyle/>
        <a:p>
          <a:endParaRPr lang="en-US"/>
        </a:p>
      </dgm:t>
    </dgm:pt>
    <dgm:pt modelId="{422FC458-EF8C-3E48-AA38-1ACA11959949}" type="pres">
      <dgm:prSet presAssocID="{ECFFD326-6389-4B0F-9061-DE4034AE28F4}" presName="vert0" presStyleCnt="0">
        <dgm:presLayoutVars>
          <dgm:dir/>
          <dgm:animOne val="branch"/>
          <dgm:animLvl val="lvl"/>
        </dgm:presLayoutVars>
      </dgm:prSet>
      <dgm:spPr/>
    </dgm:pt>
    <dgm:pt modelId="{E98D4146-3119-F84A-977C-B9DF8881592E}" type="pres">
      <dgm:prSet presAssocID="{824A111D-28AB-4D68-8C68-381278C15153}" presName="thickLine" presStyleLbl="alignNode1" presStyleIdx="0" presStyleCnt="8"/>
      <dgm:spPr/>
    </dgm:pt>
    <dgm:pt modelId="{81FE6A9B-3032-E540-8632-6F8F757758D5}" type="pres">
      <dgm:prSet presAssocID="{824A111D-28AB-4D68-8C68-381278C15153}" presName="horz1" presStyleCnt="0"/>
      <dgm:spPr/>
    </dgm:pt>
    <dgm:pt modelId="{587A2712-BE14-694C-9463-C4116E7F3106}" type="pres">
      <dgm:prSet presAssocID="{824A111D-28AB-4D68-8C68-381278C15153}" presName="tx1" presStyleLbl="revTx" presStyleIdx="0" presStyleCnt="8"/>
      <dgm:spPr/>
    </dgm:pt>
    <dgm:pt modelId="{63A95FD5-CCE9-5E45-B60C-2B294EE6FC0D}" type="pres">
      <dgm:prSet presAssocID="{824A111D-28AB-4D68-8C68-381278C15153}" presName="vert1" presStyleCnt="0"/>
      <dgm:spPr/>
    </dgm:pt>
    <dgm:pt modelId="{A6107D57-CCBB-AA41-BC7F-2BC46BA1CF05}" type="pres">
      <dgm:prSet presAssocID="{6B7A7E3A-2914-4B4D-AFAF-D1765E4EBAE7}" presName="thickLine" presStyleLbl="alignNode1" presStyleIdx="1" presStyleCnt="8"/>
      <dgm:spPr/>
    </dgm:pt>
    <dgm:pt modelId="{DD2C8165-4B9D-D347-87F2-90878DC2E1BE}" type="pres">
      <dgm:prSet presAssocID="{6B7A7E3A-2914-4B4D-AFAF-D1765E4EBAE7}" presName="horz1" presStyleCnt="0"/>
      <dgm:spPr/>
    </dgm:pt>
    <dgm:pt modelId="{0EBF3FB2-7FD4-E04F-A18F-A63D24B9319C}" type="pres">
      <dgm:prSet presAssocID="{6B7A7E3A-2914-4B4D-AFAF-D1765E4EBAE7}" presName="tx1" presStyleLbl="revTx" presStyleIdx="1" presStyleCnt="8"/>
      <dgm:spPr/>
    </dgm:pt>
    <dgm:pt modelId="{64522725-33B4-7947-95B7-0D69EB30EF78}" type="pres">
      <dgm:prSet presAssocID="{6B7A7E3A-2914-4B4D-AFAF-D1765E4EBAE7}" presName="vert1" presStyleCnt="0"/>
      <dgm:spPr/>
    </dgm:pt>
    <dgm:pt modelId="{C03A3D11-4F84-FA44-AC42-D82964B0CE7C}" type="pres">
      <dgm:prSet presAssocID="{B15AB695-70F2-4508-8B94-3C13957052C3}" presName="thickLine" presStyleLbl="alignNode1" presStyleIdx="2" presStyleCnt="8"/>
      <dgm:spPr/>
    </dgm:pt>
    <dgm:pt modelId="{2BAB5723-3C4A-4D4E-93A6-9E24F90FE76B}" type="pres">
      <dgm:prSet presAssocID="{B15AB695-70F2-4508-8B94-3C13957052C3}" presName="horz1" presStyleCnt="0"/>
      <dgm:spPr/>
    </dgm:pt>
    <dgm:pt modelId="{F4DDCFAE-3C99-2547-867D-1859D823C99D}" type="pres">
      <dgm:prSet presAssocID="{B15AB695-70F2-4508-8B94-3C13957052C3}" presName="tx1" presStyleLbl="revTx" presStyleIdx="2" presStyleCnt="8"/>
      <dgm:spPr/>
    </dgm:pt>
    <dgm:pt modelId="{446B103C-5CF2-994B-8435-A8DF6EA560F5}" type="pres">
      <dgm:prSet presAssocID="{B15AB695-70F2-4508-8B94-3C13957052C3}" presName="vert1" presStyleCnt="0"/>
      <dgm:spPr/>
    </dgm:pt>
    <dgm:pt modelId="{2350F482-2446-D847-ADD1-B80DEE2FE564}" type="pres">
      <dgm:prSet presAssocID="{8AC66CAA-85F6-4A1E-9B87-E3F72C0B7AD5}" presName="thickLine" presStyleLbl="alignNode1" presStyleIdx="3" presStyleCnt="8"/>
      <dgm:spPr/>
    </dgm:pt>
    <dgm:pt modelId="{614826F6-D179-4445-B349-15616C981F62}" type="pres">
      <dgm:prSet presAssocID="{8AC66CAA-85F6-4A1E-9B87-E3F72C0B7AD5}" presName="horz1" presStyleCnt="0"/>
      <dgm:spPr/>
    </dgm:pt>
    <dgm:pt modelId="{36C5B490-8414-BD42-A633-49FFBA2DB351}" type="pres">
      <dgm:prSet presAssocID="{8AC66CAA-85F6-4A1E-9B87-E3F72C0B7AD5}" presName="tx1" presStyleLbl="revTx" presStyleIdx="3" presStyleCnt="8"/>
      <dgm:spPr/>
    </dgm:pt>
    <dgm:pt modelId="{9EFFC19E-45DD-344C-BEF9-5ACD8462469F}" type="pres">
      <dgm:prSet presAssocID="{8AC66CAA-85F6-4A1E-9B87-E3F72C0B7AD5}" presName="vert1" presStyleCnt="0"/>
      <dgm:spPr/>
    </dgm:pt>
    <dgm:pt modelId="{AAD73CA8-2D2D-4E4E-8430-BB6FF6AFE6AD}" type="pres">
      <dgm:prSet presAssocID="{676633B5-B61D-49A5-B681-2963B98F6198}" presName="thickLine" presStyleLbl="alignNode1" presStyleIdx="4" presStyleCnt="8"/>
      <dgm:spPr/>
    </dgm:pt>
    <dgm:pt modelId="{30BAB2B4-FFE8-4B4E-BE8A-C970C7D098B4}" type="pres">
      <dgm:prSet presAssocID="{676633B5-B61D-49A5-B681-2963B98F6198}" presName="horz1" presStyleCnt="0"/>
      <dgm:spPr/>
    </dgm:pt>
    <dgm:pt modelId="{7CF68493-0868-8F43-9B3F-D7219B1BEF9E}" type="pres">
      <dgm:prSet presAssocID="{676633B5-B61D-49A5-B681-2963B98F6198}" presName="tx1" presStyleLbl="revTx" presStyleIdx="4" presStyleCnt="8"/>
      <dgm:spPr/>
    </dgm:pt>
    <dgm:pt modelId="{E9793B5D-0397-AE49-83F0-01398E3D56D1}" type="pres">
      <dgm:prSet presAssocID="{676633B5-B61D-49A5-B681-2963B98F6198}" presName="vert1" presStyleCnt="0"/>
      <dgm:spPr/>
    </dgm:pt>
    <dgm:pt modelId="{63DC07AA-FFF5-3A44-A016-8DC2194A6750}" type="pres">
      <dgm:prSet presAssocID="{05F6D71B-8348-4EE3-AC57-F515094D5EDC}" presName="thickLine" presStyleLbl="alignNode1" presStyleIdx="5" presStyleCnt="8"/>
      <dgm:spPr/>
    </dgm:pt>
    <dgm:pt modelId="{47AD28FB-322A-CC4B-A69A-D376EB9C1F4E}" type="pres">
      <dgm:prSet presAssocID="{05F6D71B-8348-4EE3-AC57-F515094D5EDC}" presName="horz1" presStyleCnt="0"/>
      <dgm:spPr/>
    </dgm:pt>
    <dgm:pt modelId="{AB2B0249-602D-2D49-B317-3BFEF39140D2}" type="pres">
      <dgm:prSet presAssocID="{05F6D71B-8348-4EE3-AC57-F515094D5EDC}" presName="tx1" presStyleLbl="revTx" presStyleIdx="5" presStyleCnt="8"/>
      <dgm:spPr/>
    </dgm:pt>
    <dgm:pt modelId="{B1CFE587-F3BF-0E4D-9F27-706F13316EC3}" type="pres">
      <dgm:prSet presAssocID="{05F6D71B-8348-4EE3-AC57-F515094D5EDC}" presName="vert1" presStyleCnt="0"/>
      <dgm:spPr/>
    </dgm:pt>
    <dgm:pt modelId="{36C3784D-68E9-9842-A283-B51080239572}" type="pres">
      <dgm:prSet presAssocID="{4CFFC689-471B-4500-909D-D9C50667D722}" presName="thickLine" presStyleLbl="alignNode1" presStyleIdx="6" presStyleCnt="8"/>
      <dgm:spPr/>
    </dgm:pt>
    <dgm:pt modelId="{EE834B37-1B96-0B45-A91A-DFEEB59C01DB}" type="pres">
      <dgm:prSet presAssocID="{4CFFC689-471B-4500-909D-D9C50667D722}" presName="horz1" presStyleCnt="0"/>
      <dgm:spPr/>
    </dgm:pt>
    <dgm:pt modelId="{F096899E-53E7-0946-9491-8918BED781C2}" type="pres">
      <dgm:prSet presAssocID="{4CFFC689-471B-4500-909D-D9C50667D722}" presName="tx1" presStyleLbl="revTx" presStyleIdx="6" presStyleCnt="8"/>
      <dgm:spPr/>
    </dgm:pt>
    <dgm:pt modelId="{F3420A41-8979-EC40-B73E-7AFF96FA9139}" type="pres">
      <dgm:prSet presAssocID="{4CFFC689-471B-4500-909D-D9C50667D722}" presName="vert1" presStyleCnt="0"/>
      <dgm:spPr/>
    </dgm:pt>
    <dgm:pt modelId="{7ACD5BA4-DAFC-C141-8810-DA332FDBC7A8}" type="pres">
      <dgm:prSet presAssocID="{C564AE36-47E7-44E7-8F2C-E3219EEE2D09}" presName="thickLine" presStyleLbl="alignNode1" presStyleIdx="7" presStyleCnt="8"/>
      <dgm:spPr/>
    </dgm:pt>
    <dgm:pt modelId="{2BA0965A-370F-8449-B6C0-3D214DD9C6FF}" type="pres">
      <dgm:prSet presAssocID="{C564AE36-47E7-44E7-8F2C-E3219EEE2D09}" presName="horz1" presStyleCnt="0"/>
      <dgm:spPr/>
    </dgm:pt>
    <dgm:pt modelId="{EB67A45B-B4E9-EE44-9DF9-1C417AAEE74E}" type="pres">
      <dgm:prSet presAssocID="{C564AE36-47E7-44E7-8F2C-E3219EEE2D09}" presName="tx1" presStyleLbl="revTx" presStyleIdx="7" presStyleCnt="8"/>
      <dgm:spPr/>
    </dgm:pt>
    <dgm:pt modelId="{D4D5EE1C-65EF-BF4D-BD71-7BA0057E35E5}" type="pres">
      <dgm:prSet presAssocID="{C564AE36-47E7-44E7-8F2C-E3219EEE2D09}" presName="vert1" presStyleCnt="0"/>
      <dgm:spPr/>
    </dgm:pt>
  </dgm:ptLst>
  <dgm:cxnLst>
    <dgm:cxn modelId="{F448491A-ED9B-453B-BA7D-EDE16800E19D}" srcId="{ECFFD326-6389-4B0F-9061-DE4034AE28F4}" destId="{C564AE36-47E7-44E7-8F2C-E3219EEE2D09}" srcOrd="7" destOrd="0" parTransId="{706D6425-647B-4B04-8918-90F80F6932EA}" sibTransId="{CA3884C4-4828-498F-B60E-7D0FF648216A}"/>
    <dgm:cxn modelId="{9892F61A-0D45-49CF-86F2-C1D1C3404540}" srcId="{ECFFD326-6389-4B0F-9061-DE4034AE28F4}" destId="{B15AB695-70F2-4508-8B94-3C13957052C3}" srcOrd="2" destOrd="0" parTransId="{E17D878C-83B4-46FB-81FB-0760632AAC3C}" sibTransId="{2CE96E19-9719-4BB7-A4AF-17520593131E}"/>
    <dgm:cxn modelId="{F7870C1C-CB0E-4764-876B-A63123084542}" srcId="{ECFFD326-6389-4B0F-9061-DE4034AE28F4}" destId="{8AC66CAA-85F6-4A1E-9B87-E3F72C0B7AD5}" srcOrd="3" destOrd="0" parTransId="{4273C946-8B12-4AA8-82EE-5C2039BAA21A}" sibTransId="{548728BC-0204-43FE-94A5-7C3C0A3EC05F}"/>
    <dgm:cxn modelId="{2C4EB524-0ADE-864E-B1C2-22E8C8519BB4}" type="presOf" srcId="{676633B5-B61D-49A5-B681-2963B98F6198}" destId="{7CF68493-0868-8F43-9B3F-D7219B1BEF9E}" srcOrd="0" destOrd="0" presId="urn:microsoft.com/office/officeart/2008/layout/LinedList"/>
    <dgm:cxn modelId="{C391F830-BC01-DA4B-8E2B-BCF570C69F84}" type="presOf" srcId="{ECFFD326-6389-4B0F-9061-DE4034AE28F4}" destId="{422FC458-EF8C-3E48-AA38-1ACA11959949}" srcOrd="0" destOrd="0" presId="urn:microsoft.com/office/officeart/2008/layout/LinedList"/>
    <dgm:cxn modelId="{63FFBF3F-D279-C14E-8FDE-D4421304DA8C}" type="presOf" srcId="{6B7A7E3A-2914-4B4D-AFAF-D1765E4EBAE7}" destId="{0EBF3FB2-7FD4-E04F-A18F-A63D24B9319C}" srcOrd="0" destOrd="0" presId="urn:microsoft.com/office/officeart/2008/layout/LinedList"/>
    <dgm:cxn modelId="{1CB5266F-A70F-5242-8475-5AE2532F85B8}" type="presOf" srcId="{C564AE36-47E7-44E7-8F2C-E3219EEE2D09}" destId="{EB67A45B-B4E9-EE44-9DF9-1C417AAEE74E}" srcOrd="0" destOrd="0" presId="urn:microsoft.com/office/officeart/2008/layout/LinedList"/>
    <dgm:cxn modelId="{BE6D0A95-400D-4B62-A743-AD82AE6BEB14}" srcId="{ECFFD326-6389-4B0F-9061-DE4034AE28F4}" destId="{676633B5-B61D-49A5-B681-2963B98F6198}" srcOrd="4" destOrd="0" parTransId="{90CCB614-7001-4268-8A35-4C2A35EA4676}" sibTransId="{F67BA2EB-940C-40F6-9844-278B5D616A00}"/>
    <dgm:cxn modelId="{40BD87A1-E0B8-41BF-BE82-3BAAAD63198C}" srcId="{ECFFD326-6389-4B0F-9061-DE4034AE28F4}" destId="{6B7A7E3A-2914-4B4D-AFAF-D1765E4EBAE7}" srcOrd="1" destOrd="0" parTransId="{F33F9CC7-C05D-4FEE-A45C-9021D648F451}" sibTransId="{B88E5A43-784B-4A47-B0A6-CBB9A7302DEC}"/>
    <dgm:cxn modelId="{0FB5E3AE-258F-4641-91F4-81452237648A}" type="presOf" srcId="{B15AB695-70F2-4508-8B94-3C13957052C3}" destId="{F4DDCFAE-3C99-2547-867D-1859D823C99D}" srcOrd="0" destOrd="0" presId="urn:microsoft.com/office/officeart/2008/layout/LinedList"/>
    <dgm:cxn modelId="{0EA3C5B6-66F4-8C4C-8845-612CFEC5480D}" type="presOf" srcId="{8AC66CAA-85F6-4A1E-9B87-E3F72C0B7AD5}" destId="{36C5B490-8414-BD42-A633-49FFBA2DB351}" srcOrd="0" destOrd="0" presId="urn:microsoft.com/office/officeart/2008/layout/LinedList"/>
    <dgm:cxn modelId="{B269F2D2-72F6-41C0-BF69-E69A231EB1D4}" srcId="{ECFFD326-6389-4B0F-9061-DE4034AE28F4}" destId="{05F6D71B-8348-4EE3-AC57-F515094D5EDC}" srcOrd="5" destOrd="0" parTransId="{76038C0A-43E3-499C-BE5A-7B7879F4642D}" sibTransId="{936A8918-2044-4625-9CA5-0AFA958BAD73}"/>
    <dgm:cxn modelId="{15B568EB-4320-40C1-B08A-921406B34153}" srcId="{ECFFD326-6389-4B0F-9061-DE4034AE28F4}" destId="{4CFFC689-471B-4500-909D-D9C50667D722}" srcOrd="6" destOrd="0" parTransId="{7ADA6F49-B2C5-4D33-98DE-C129095B7654}" sibTransId="{E7E0A41C-3C3B-4239-8D4E-2FD52AE7057D}"/>
    <dgm:cxn modelId="{0F83D9FA-88CD-9B48-936E-71AF64C6D74E}" type="presOf" srcId="{4CFFC689-471B-4500-909D-D9C50667D722}" destId="{F096899E-53E7-0946-9491-8918BED781C2}" srcOrd="0" destOrd="0" presId="urn:microsoft.com/office/officeart/2008/layout/LinedList"/>
    <dgm:cxn modelId="{6C95FBFB-AB53-4F95-BF82-67047EB44223}" srcId="{ECFFD326-6389-4B0F-9061-DE4034AE28F4}" destId="{824A111D-28AB-4D68-8C68-381278C15153}" srcOrd="0" destOrd="0" parTransId="{63F22810-8E81-49CB-84F5-E770736A1B81}" sibTransId="{CED00CAE-BDAC-4E0D-9601-9AC83C93F42E}"/>
    <dgm:cxn modelId="{162621FF-6A2E-7944-9FA5-F5E11F80D362}" type="presOf" srcId="{05F6D71B-8348-4EE3-AC57-F515094D5EDC}" destId="{AB2B0249-602D-2D49-B317-3BFEF39140D2}" srcOrd="0" destOrd="0" presId="urn:microsoft.com/office/officeart/2008/layout/LinedList"/>
    <dgm:cxn modelId="{EAF9A9FF-85A0-8043-A0E9-524A18F11929}" type="presOf" srcId="{824A111D-28AB-4D68-8C68-381278C15153}" destId="{587A2712-BE14-694C-9463-C4116E7F3106}" srcOrd="0" destOrd="0" presId="urn:microsoft.com/office/officeart/2008/layout/LinedList"/>
    <dgm:cxn modelId="{EE9C1D33-F564-1D4E-ABD6-70EA45DFB528}" type="presParOf" srcId="{422FC458-EF8C-3E48-AA38-1ACA11959949}" destId="{E98D4146-3119-F84A-977C-B9DF8881592E}" srcOrd="0" destOrd="0" presId="urn:microsoft.com/office/officeart/2008/layout/LinedList"/>
    <dgm:cxn modelId="{2AC3B822-1BAE-8B4A-B850-8B24E82BD738}" type="presParOf" srcId="{422FC458-EF8C-3E48-AA38-1ACA11959949}" destId="{81FE6A9B-3032-E540-8632-6F8F757758D5}" srcOrd="1" destOrd="0" presId="urn:microsoft.com/office/officeart/2008/layout/LinedList"/>
    <dgm:cxn modelId="{E71A851A-892C-D143-B82E-551E0ECF4360}" type="presParOf" srcId="{81FE6A9B-3032-E540-8632-6F8F757758D5}" destId="{587A2712-BE14-694C-9463-C4116E7F3106}" srcOrd="0" destOrd="0" presId="urn:microsoft.com/office/officeart/2008/layout/LinedList"/>
    <dgm:cxn modelId="{D52B49C2-BE6F-644F-BC65-D8357BD958F8}" type="presParOf" srcId="{81FE6A9B-3032-E540-8632-6F8F757758D5}" destId="{63A95FD5-CCE9-5E45-B60C-2B294EE6FC0D}" srcOrd="1" destOrd="0" presId="urn:microsoft.com/office/officeart/2008/layout/LinedList"/>
    <dgm:cxn modelId="{66129796-F8E6-994A-A181-89AC246ACD95}" type="presParOf" srcId="{422FC458-EF8C-3E48-AA38-1ACA11959949}" destId="{A6107D57-CCBB-AA41-BC7F-2BC46BA1CF05}" srcOrd="2" destOrd="0" presId="urn:microsoft.com/office/officeart/2008/layout/LinedList"/>
    <dgm:cxn modelId="{22E41F62-78EA-6E49-9F94-6586D466525B}" type="presParOf" srcId="{422FC458-EF8C-3E48-AA38-1ACA11959949}" destId="{DD2C8165-4B9D-D347-87F2-90878DC2E1BE}" srcOrd="3" destOrd="0" presId="urn:microsoft.com/office/officeart/2008/layout/LinedList"/>
    <dgm:cxn modelId="{30B752BE-CD7F-1A43-A1C3-EEF996B98652}" type="presParOf" srcId="{DD2C8165-4B9D-D347-87F2-90878DC2E1BE}" destId="{0EBF3FB2-7FD4-E04F-A18F-A63D24B9319C}" srcOrd="0" destOrd="0" presId="urn:microsoft.com/office/officeart/2008/layout/LinedList"/>
    <dgm:cxn modelId="{5EB30F26-AA83-2A4C-94D4-7B4A07E5561C}" type="presParOf" srcId="{DD2C8165-4B9D-D347-87F2-90878DC2E1BE}" destId="{64522725-33B4-7947-95B7-0D69EB30EF78}" srcOrd="1" destOrd="0" presId="urn:microsoft.com/office/officeart/2008/layout/LinedList"/>
    <dgm:cxn modelId="{9E8058CF-8AAB-5348-83A8-8CB1E4E862ED}" type="presParOf" srcId="{422FC458-EF8C-3E48-AA38-1ACA11959949}" destId="{C03A3D11-4F84-FA44-AC42-D82964B0CE7C}" srcOrd="4" destOrd="0" presId="urn:microsoft.com/office/officeart/2008/layout/LinedList"/>
    <dgm:cxn modelId="{8645E4B5-5BD5-3047-95FC-D38AC7B628AA}" type="presParOf" srcId="{422FC458-EF8C-3E48-AA38-1ACA11959949}" destId="{2BAB5723-3C4A-4D4E-93A6-9E24F90FE76B}" srcOrd="5" destOrd="0" presId="urn:microsoft.com/office/officeart/2008/layout/LinedList"/>
    <dgm:cxn modelId="{9F75B86A-E5A8-B343-9DBE-143B93CDC01F}" type="presParOf" srcId="{2BAB5723-3C4A-4D4E-93A6-9E24F90FE76B}" destId="{F4DDCFAE-3C99-2547-867D-1859D823C99D}" srcOrd="0" destOrd="0" presId="urn:microsoft.com/office/officeart/2008/layout/LinedList"/>
    <dgm:cxn modelId="{B272F28F-9949-0D49-B3A2-9A096899B55E}" type="presParOf" srcId="{2BAB5723-3C4A-4D4E-93A6-9E24F90FE76B}" destId="{446B103C-5CF2-994B-8435-A8DF6EA560F5}" srcOrd="1" destOrd="0" presId="urn:microsoft.com/office/officeart/2008/layout/LinedList"/>
    <dgm:cxn modelId="{9AB6D0A2-574E-254D-855E-B27CBC79D8A0}" type="presParOf" srcId="{422FC458-EF8C-3E48-AA38-1ACA11959949}" destId="{2350F482-2446-D847-ADD1-B80DEE2FE564}" srcOrd="6" destOrd="0" presId="urn:microsoft.com/office/officeart/2008/layout/LinedList"/>
    <dgm:cxn modelId="{37A2B186-A093-354D-8D9C-645541CE75DF}" type="presParOf" srcId="{422FC458-EF8C-3E48-AA38-1ACA11959949}" destId="{614826F6-D179-4445-B349-15616C981F62}" srcOrd="7" destOrd="0" presId="urn:microsoft.com/office/officeart/2008/layout/LinedList"/>
    <dgm:cxn modelId="{40A63322-BE6F-D141-956A-8AC8014B8199}" type="presParOf" srcId="{614826F6-D179-4445-B349-15616C981F62}" destId="{36C5B490-8414-BD42-A633-49FFBA2DB351}" srcOrd="0" destOrd="0" presId="urn:microsoft.com/office/officeart/2008/layout/LinedList"/>
    <dgm:cxn modelId="{1715F9B3-0160-4448-A4CD-8F3A117CC2A3}" type="presParOf" srcId="{614826F6-D179-4445-B349-15616C981F62}" destId="{9EFFC19E-45DD-344C-BEF9-5ACD8462469F}" srcOrd="1" destOrd="0" presId="urn:microsoft.com/office/officeart/2008/layout/LinedList"/>
    <dgm:cxn modelId="{2A7A1512-05E5-CC42-9619-5E09972B4283}" type="presParOf" srcId="{422FC458-EF8C-3E48-AA38-1ACA11959949}" destId="{AAD73CA8-2D2D-4E4E-8430-BB6FF6AFE6AD}" srcOrd="8" destOrd="0" presId="urn:microsoft.com/office/officeart/2008/layout/LinedList"/>
    <dgm:cxn modelId="{FBBF57EB-5E20-654A-BEFF-E959029F64B1}" type="presParOf" srcId="{422FC458-EF8C-3E48-AA38-1ACA11959949}" destId="{30BAB2B4-FFE8-4B4E-BE8A-C970C7D098B4}" srcOrd="9" destOrd="0" presId="urn:microsoft.com/office/officeart/2008/layout/LinedList"/>
    <dgm:cxn modelId="{1D2D944C-CA22-F246-8E74-BE3F5EFA4C32}" type="presParOf" srcId="{30BAB2B4-FFE8-4B4E-BE8A-C970C7D098B4}" destId="{7CF68493-0868-8F43-9B3F-D7219B1BEF9E}" srcOrd="0" destOrd="0" presId="urn:microsoft.com/office/officeart/2008/layout/LinedList"/>
    <dgm:cxn modelId="{E850DAC8-98C7-6B4E-8E7F-6691A1ECF64B}" type="presParOf" srcId="{30BAB2B4-FFE8-4B4E-BE8A-C970C7D098B4}" destId="{E9793B5D-0397-AE49-83F0-01398E3D56D1}" srcOrd="1" destOrd="0" presId="urn:microsoft.com/office/officeart/2008/layout/LinedList"/>
    <dgm:cxn modelId="{E1D91361-7BC4-B44E-AE61-26841BD5AD75}" type="presParOf" srcId="{422FC458-EF8C-3E48-AA38-1ACA11959949}" destId="{63DC07AA-FFF5-3A44-A016-8DC2194A6750}" srcOrd="10" destOrd="0" presId="urn:microsoft.com/office/officeart/2008/layout/LinedList"/>
    <dgm:cxn modelId="{C947B124-3585-C34C-9E68-C8823FBB5486}" type="presParOf" srcId="{422FC458-EF8C-3E48-AA38-1ACA11959949}" destId="{47AD28FB-322A-CC4B-A69A-D376EB9C1F4E}" srcOrd="11" destOrd="0" presId="urn:microsoft.com/office/officeart/2008/layout/LinedList"/>
    <dgm:cxn modelId="{9D8B416D-CCD0-524C-8505-F39787562786}" type="presParOf" srcId="{47AD28FB-322A-CC4B-A69A-D376EB9C1F4E}" destId="{AB2B0249-602D-2D49-B317-3BFEF39140D2}" srcOrd="0" destOrd="0" presId="urn:microsoft.com/office/officeart/2008/layout/LinedList"/>
    <dgm:cxn modelId="{5D938256-CF3F-464B-A2AC-56EC366D4AD8}" type="presParOf" srcId="{47AD28FB-322A-CC4B-A69A-D376EB9C1F4E}" destId="{B1CFE587-F3BF-0E4D-9F27-706F13316EC3}" srcOrd="1" destOrd="0" presId="urn:microsoft.com/office/officeart/2008/layout/LinedList"/>
    <dgm:cxn modelId="{25ABA4A4-526B-7C4A-9E74-FC8E47367B59}" type="presParOf" srcId="{422FC458-EF8C-3E48-AA38-1ACA11959949}" destId="{36C3784D-68E9-9842-A283-B51080239572}" srcOrd="12" destOrd="0" presId="urn:microsoft.com/office/officeart/2008/layout/LinedList"/>
    <dgm:cxn modelId="{42823A09-3B13-3948-949B-119503CE0F23}" type="presParOf" srcId="{422FC458-EF8C-3E48-AA38-1ACA11959949}" destId="{EE834B37-1B96-0B45-A91A-DFEEB59C01DB}" srcOrd="13" destOrd="0" presId="urn:microsoft.com/office/officeart/2008/layout/LinedList"/>
    <dgm:cxn modelId="{23181E1E-2219-5641-B51A-F276FB67F657}" type="presParOf" srcId="{EE834B37-1B96-0B45-A91A-DFEEB59C01DB}" destId="{F096899E-53E7-0946-9491-8918BED781C2}" srcOrd="0" destOrd="0" presId="urn:microsoft.com/office/officeart/2008/layout/LinedList"/>
    <dgm:cxn modelId="{FEAF8897-D72A-C14D-8C24-74C96E5EEEA2}" type="presParOf" srcId="{EE834B37-1B96-0B45-A91A-DFEEB59C01DB}" destId="{F3420A41-8979-EC40-B73E-7AFF96FA9139}" srcOrd="1" destOrd="0" presId="urn:microsoft.com/office/officeart/2008/layout/LinedList"/>
    <dgm:cxn modelId="{B10D5561-874D-1045-B024-3172A6242DF1}" type="presParOf" srcId="{422FC458-EF8C-3E48-AA38-1ACA11959949}" destId="{7ACD5BA4-DAFC-C141-8810-DA332FDBC7A8}" srcOrd="14" destOrd="0" presId="urn:microsoft.com/office/officeart/2008/layout/LinedList"/>
    <dgm:cxn modelId="{6BCB597C-288E-7842-9F49-CBB895490451}" type="presParOf" srcId="{422FC458-EF8C-3E48-AA38-1ACA11959949}" destId="{2BA0965A-370F-8449-B6C0-3D214DD9C6FF}" srcOrd="15" destOrd="0" presId="urn:microsoft.com/office/officeart/2008/layout/LinedList"/>
    <dgm:cxn modelId="{F4EAF089-1516-7C4C-99CD-A9F94F88075B}" type="presParOf" srcId="{2BA0965A-370F-8449-B6C0-3D214DD9C6FF}" destId="{EB67A45B-B4E9-EE44-9DF9-1C417AAEE74E}" srcOrd="0" destOrd="0" presId="urn:microsoft.com/office/officeart/2008/layout/LinedList"/>
    <dgm:cxn modelId="{AC4DA2D9-C024-6141-8501-A627A436B3BD}" type="presParOf" srcId="{2BA0965A-370F-8449-B6C0-3D214DD9C6FF}" destId="{D4D5EE1C-65EF-BF4D-BD71-7BA0057E35E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AB5ED-2AB3-8741-BF99-1DF66150D45A}">
      <dsp:nvSpPr>
        <dsp:cNvPr id="0" name=""/>
        <dsp:cNvSpPr/>
      </dsp:nvSpPr>
      <dsp:spPr>
        <a:xfrm>
          <a:off x="0" y="64806"/>
          <a:ext cx="5614987" cy="702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badi MT Condensed Light" panose="020B0306030101010103" pitchFamily="34" charset="77"/>
            </a:rPr>
            <a:t>Introduction</a:t>
          </a:r>
        </a:p>
      </dsp:txBody>
      <dsp:txXfrm>
        <a:off x="34269" y="99075"/>
        <a:ext cx="5546449" cy="633462"/>
      </dsp:txXfrm>
    </dsp:sp>
    <dsp:sp modelId="{037891D7-D5F0-624B-ACD7-5E16F1451690}">
      <dsp:nvSpPr>
        <dsp:cNvPr id="0" name=""/>
        <dsp:cNvSpPr/>
      </dsp:nvSpPr>
      <dsp:spPr>
        <a:xfrm>
          <a:off x="0" y="853206"/>
          <a:ext cx="5614987" cy="702000"/>
        </a:xfrm>
        <a:prstGeom prst="roundRect">
          <a:avLst/>
        </a:prstGeom>
        <a:solidFill>
          <a:schemeClr val="accent5">
            <a:hueOff val="487685"/>
            <a:satOff val="-3889"/>
            <a:lumOff val="-294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badi MT Condensed Light" panose="020B0306030101010103" pitchFamily="34" charset="77"/>
            </a:rPr>
            <a:t>Exploratory Data Analysis (EDA)</a:t>
          </a:r>
        </a:p>
      </dsp:txBody>
      <dsp:txXfrm>
        <a:off x="34269" y="887475"/>
        <a:ext cx="5546449" cy="633462"/>
      </dsp:txXfrm>
    </dsp:sp>
    <dsp:sp modelId="{5054761F-141E-444A-9771-49408D926989}">
      <dsp:nvSpPr>
        <dsp:cNvPr id="0" name=""/>
        <dsp:cNvSpPr/>
      </dsp:nvSpPr>
      <dsp:spPr>
        <a:xfrm>
          <a:off x="0" y="1641606"/>
          <a:ext cx="5614987" cy="702000"/>
        </a:xfrm>
        <a:prstGeom prst="roundRect">
          <a:avLst/>
        </a:prstGeom>
        <a:solidFill>
          <a:schemeClr val="accent5">
            <a:hueOff val="975370"/>
            <a:satOff val="-7777"/>
            <a:lumOff val="-58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latin typeface="Abadi MT Condensed Light" panose="020B0306030101010103" pitchFamily="34" charset="77"/>
            </a:rPr>
            <a:t>Pre-processing</a:t>
          </a:r>
          <a:endParaRPr lang="en-US" sz="3000" kern="1200">
            <a:latin typeface="Abadi MT Condensed Light" panose="020B0306030101010103" pitchFamily="34" charset="77"/>
          </a:endParaRPr>
        </a:p>
      </dsp:txBody>
      <dsp:txXfrm>
        <a:off x="34269" y="1675875"/>
        <a:ext cx="5546449" cy="633462"/>
      </dsp:txXfrm>
    </dsp:sp>
    <dsp:sp modelId="{0EB39A07-0D71-2E4B-B4BC-7B6040DB78C1}">
      <dsp:nvSpPr>
        <dsp:cNvPr id="0" name=""/>
        <dsp:cNvSpPr/>
      </dsp:nvSpPr>
      <dsp:spPr>
        <a:xfrm>
          <a:off x="0" y="2430006"/>
          <a:ext cx="5614987" cy="702000"/>
        </a:xfrm>
        <a:prstGeom prst="roundRect">
          <a:avLst/>
        </a:prstGeom>
        <a:solidFill>
          <a:schemeClr val="accent5">
            <a:hueOff val="1463055"/>
            <a:satOff val="-11666"/>
            <a:lumOff val="-882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latin typeface="Abadi MT Condensed Light" panose="020B0306030101010103" pitchFamily="34" charset="77"/>
            </a:rPr>
            <a:t>Models</a:t>
          </a:r>
        </a:p>
      </dsp:txBody>
      <dsp:txXfrm>
        <a:off x="34269" y="2464275"/>
        <a:ext cx="5546449" cy="633462"/>
      </dsp:txXfrm>
    </dsp:sp>
    <dsp:sp modelId="{17426266-CBB4-3040-9FDA-3D252880EC73}">
      <dsp:nvSpPr>
        <dsp:cNvPr id="0" name=""/>
        <dsp:cNvSpPr/>
      </dsp:nvSpPr>
      <dsp:spPr>
        <a:xfrm>
          <a:off x="0" y="3218406"/>
          <a:ext cx="5614987" cy="702000"/>
        </a:xfrm>
        <a:prstGeom prst="roundRect">
          <a:avLst/>
        </a:prstGeom>
        <a:solidFill>
          <a:schemeClr val="accent5">
            <a:hueOff val="1950740"/>
            <a:satOff val="-15554"/>
            <a:lumOff val="-1176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>
              <a:latin typeface="Abadi MT Condensed Light" panose="020B0306030101010103" pitchFamily="34" charset="77"/>
            </a:rPr>
            <a:t>Comparisons of models</a:t>
          </a:r>
        </a:p>
      </dsp:txBody>
      <dsp:txXfrm>
        <a:off x="34269" y="3252675"/>
        <a:ext cx="5546449" cy="633462"/>
      </dsp:txXfrm>
    </dsp:sp>
    <dsp:sp modelId="{0E04892D-4AEA-7741-B00F-AE9BC7EE23DC}">
      <dsp:nvSpPr>
        <dsp:cNvPr id="0" name=""/>
        <dsp:cNvSpPr/>
      </dsp:nvSpPr>
      <dsp:spPr>
        <a:xfrm>
          <a:off x="0" y="4006806"/>
          <a:ext cx="5614987" cy="702000"/>
        </a:xfrm>
        <a:prstGeom prst="roundRect">
          <a:avLst/>
        </a:prstGeom>
        <a:solidFill>
          <a:schemeClr val="accent5">
            <a:hueOff val="2438425"/>
            <a:satOff val="-19443"/>
            <a:lumOff val="-1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Abadi MT Condensed Light" panose="020B0306030101010103" pitchFamily="34" charset="77"/>
            </a:rPr>
            <a:t>Conclusion</a:t>
          </a:r>
        </a:p>
      </dsp:txBody>
      <dsp:txXfrm>
        <a:off x="34269" y="4041075"/>
        <a:ext cx="5546449" cy="633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A3ADD-35B6-4B10-82A7-A1F61677F82E}">
      <dsp:nvSpPr>
        <dsp:cNvPr id="0" name=""/>
        <dsp:cNvSpPr/>
      </dsp:nvSpPr>
      <dsp:spPr>
        <a:xfrm>
          <a:off x="0" y="415"/>
          <a:ext cx="10895369" cy="9724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054B5-DF78-4A1F-B92B-EC86E3B8C742}">
      <dsp:nvSpPr>
        <dsp:cNvPr id="0" name=""/>
        <dsp:cNvSpPr/>
      </dsp:nvSpPr>
      <dsp:spPr>
        <a:xfrm>
          <a:off x="294154" y="219208"/>
          <a:ext cx="534827" cy="5348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14E5CD-129F-4785-915B-2E9821000622}">
      <dsp:nvSpPr>
        <dsp:cNvPr id="0" name=""/>
        <dsp:cNvSpPr/>
      </dsp:nvSpPr>
      <dsp:spPr>
        <a:xfrm>
          <a:off x="1123137" y="415"/>
          <a:ext cx="9772232" cy="97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badi MT Condensed Light" panose="020B0306030101010103" pitchFamily="34" charset="77"/>
              <a:ea typeface="+mn-ea"/>
              <a:cs typeface="+mn-cs"/>
            </a:rPr>
            <a:t>Understanding the data set and analysis of the shopping pattern of the customers.</a:t>
          </a:r>
        </a:p>
      </dsp:txBody>
      <dsp:txXfrm>
        <a:off x="1123137" y="415"/>
        <a:ext cx="9772232" cy="972413"/>
      </dsp:txXfrm>
    </dsp:sp>
    <dsp:sp modelId="{6F0D31CC-4B37-4191-AD41-40F97B1FD5E4}">
      <dsp:nvSpPr>
        <dsp:cNvPr id="0" name=""/>
        <dsp:cNvSpPr/>
      </dsp:nvSpPr>
      <dsp:spPr>
        <a:xfrm>
          <a:off x="0" y="1215931"/>
          <a:ext cx="10895369" cy="9724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558E4-881A-4CC9-B4C6-9C0CF24A18EF}">
      <dsp:nvSpPr>
        <dsp:cNvPr id="0" name=""/>
        <dsp:cNvSpPr/>
      </dsp:nvSpPr>
      <dsp:spPr>
        <a:xfrm>
          <a:off x="294154" y="1434724"/>
          <a:ext cx="534827" cy="5348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7579FC-124E-46D5-8A3B-BC2A4146DCC8}">
      <dsp:nvSpPr>
        <dsp:cNvPr id="0" name=""/>
        <dsp:cNvSpPr/>
      </dsp:nvSpPr>
      <dsp:spPr>
        <a:xfrm>
          <a:off x="1123137" y="1215931"/>
          <a:ext cx="9772232" cy="97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badi MT Condensed Light" panose="020B0306030101010103" pitchFamily="34" charset="77"/>
              <a:ea typeface="+mn-ea"/>
              <a:cs typeface="+mn-cs"/>
            </a:rPr>
            <a:t>Forecasting sales of the footwear store for year 2020 using Time Series.</a:t>
          </a:r>
        </a:p>
      </dsp:txBody>
      <dsp:txXfrm>
        <a:off x="1123137" y="1215931"/>
        <a:ext cx="9772232" cy="972413"/>
      </dsp:txXfrm>
    </dsp:sp>
    <dsp:sp modelId="{42BC95D5-E603-4779-820A-2BDF59A1FFA4}">
      <dsp:nvSpPr>
        <dsp:cNvPr id="0" name=""/>
        <dsp:cNvSpPr/>
      </dsp:nvSpPr>
      <dsp:spPr>
        <a:xfrm>
          <a:off x="0" y="2431448"/>
          <a:ext cx="10895369" cy="9724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41DAC-FCCA-4732-AE80-8038B5622095}">
      <dsp:nvSpPr>
        <dsp:cNvPr id="0" name=""/>
        <dsp:cNvSpPr/>
      </dsp:nvSpPr>
      <dsp:spPr>
        <a:xfrm>
          <a:off x="294154" y="2650241"/>
          <a:ext cx="534827" cy="5348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2EF1D-F952-45A0-AD3C-62D5424F5FFA}">
      <dsp:nvSpPr>
        <dsp:cNvPr id="0" name=""/>
        <dsp:cNvSpPr/>
      </dsp:nvSpPr>
      <dsp:spPr>
        <a:xfrm>
          <a:off x="1123137" y="2431448"/>
          <a:ext cx="9772232" cy="9724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914" tIns="102914" rIns="102914" bIns="10291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Abadi MT Condensed Light" panose="020B0306030101010103" pitchFamily="34" charset="77"/>
              <a:ea typeface="+mn-ea"/>
              <a:cs typeface="+mn-cs"/>
            </a:rPr>
            <a:t>Implementing Naïve Bayes, Decision tree, and Random Forest to predict the ratings given by customer.</a:t>
          </a:r>
        </a:p>
      </dsp:txBody>
      <dsp:txXfrm>
        <a:off x="1123137" y="2431448"/>
        <a:ext cx="9772232" cy="9724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FF39F-268C-984B-8281-A55CDD4DB531}">
      <dsp:nvSpPr>
        <dsp:cNvPr id="0" name=""/>
        <dsp:cNvSpPr/>
      </dsp:nvSpPr>
      <dsp:spPr>
        <a:xfrm>
          <a:off x="0" y="0"/>
          <a:ext cx="8365513" cy="14768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Abadi MT Condensed Light" panose="020B0306030101010103" pitchFamily="34" charset="77"/>
            </a:rPr>
            <a:t>Data represents customer ratings based on the purchased footwear, and it shows the sales for every day within four years.</a:t>
          </a:r>
        </a:p>
      </dsp:txBody>
      <dsp:txXfrm>
        <a:off x="43256" y="43256"/>
        <a:ext cx="6771871" cy="1390341"/>
      </dsp:txXfrm>
    </dsp:sp>
    <dsp:sp modelId="{BD354B47-8776-3245-AE4C-7DAB0D74747B}">
      <dsp:nvSpPr>
        <dsp:cNvPr id="0" name=""/>
        <dsp:cNvSpPr/>
      </dsp:nvSpPr>
      <dsp:spPr>
        <a:xfrm>
          <a:off x="738133" y="1722996"/>
          <a:ext cx="8365513" cy="14768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Abadi MT Condensed Light" panose="020B0306030101010103" pitchFamily="34" charset="77"/>
            </a:rPr>
            <a:t>Dataset Includes ten features such as the date, Everyday sales, categories, brands, discount, size, etc.</a:t>
          </a:r>
        </a:p>
      </dsp:txBody>
      <dsp:txXfrm>
        <a:off x="781389" y="1766252"/>
        <a:ext cx="6580912" cy="1390341"/>
      </dsp:txXfrm>
    </dsp:sp>
    <dsp:sp modelId="{74692908-8C18-0549-A1DD-CAD70D034D56}">
      <dsp:nvSpPr>
        <dsp:cNvPr id="0" name=""/>
        <dsp:cNvSpPr/>
      </dsp:nvSpPr>
      <dsp:spPr>
        <a:xfrm>
          <a:off x="1476266" y="3445992"/>
          <a:ext cx="8365513" cy="147685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Abadi MT Condensed Light" panose="020B0306030101010103" pitchFamily="34" charset="77"/>
            </a:rPr>
            <a:t>The dataset contains sales information of the store from 1st Jan 2015 to 31st Dec 2019.</a:t>
          </a:r>
        </a:p>
      </dsp:txBody>
      <dsp:txXfrm>
        <a:off x="1519522" y="3489248"/>
        <a:ext cx="6580912" cy="1390341"/>
      </dsp:txXfrm>
    </dsp:sp>
    <dsp:sp modelId="{29CFFAEE-4607-F14C-B5F7-631EFED3B907}">
      <dsp:nvSpPr>
        <dsp:cNvPr id="0" name=""/>
        <dsp:cNvSpPr/>
      </dsp:nvSpPr>
      <dsp:spPr>
        <a:xfrm>
          <a:off x="7405558" y="1119947"/>
          <a:ext cx="959954" cy="9599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621548" y="1119947"/>
        <a:ext cx="527974" cy="722365"/>
      </dsp:txXfrm>
    </dsp:sp>
    <dsp:sp modelId="{F6224E94-B300-DF4B-8E0B-88DDE6DA0315}">
      <dsp:nvSpPr>
        <dsp:cNvPr id="0" name=""/>
        <dsp:cNvSpPr/>
      </dsp:nvSpPr>
      <dsp:spPr>
        <a:xfrm>
          <a:off x="8143691" y="2833097"/>
          <a:ext cx="959954" cy="95995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359681" y="2833097"/>
        <a:ext cx="527974" cy="7223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F66D9F-A683-2142-B1C8-AD93D57303A7}">
      <dsp:nvSpPr>
        <dsp:cNvPr id="0" name=""/>
        <dsp:cNvSpPr/>
      </dsp:nvSpPr>
      <dsp:spPr>
        <a:xfrm>
          <a:off x="0" y="1811"/>
          <a:ext cx="6894368" cy="12246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badi MT Condensed Light" panose="020B0306030101010103" pitchFamily="34" charset="77"/>
            </a:rPr>
            <a:t>Checking Null and Missing Values:</a:t>
          </a:r>
          <a:br>
            <a:rPr lang="en-US" sz="2000" kern="1200" dirty="0">
              <a:solidFill>
                <a:schemeClr val="tx1"/>
              </a:solidFill>
              <a:latin typeface="Abadi MT Condensed Light" panose="020B0306030101010103" pitchFamily="34" charset="77"/>
            </a:rPr>
          </a:br>
          <a:r>
            <a:rPr lang="en-US" sz="2000" kern="1200" dirty="0">
              <a:solidFill>
                <a:schemeClr val="tx1"/>
              </a:solidFill>
              <a:latin typeface="Abadi MT Condensed Light" panose="020B0306030101010103" pitchFamily="34" charset="77"/>
            </a:rPr>
            <a:t>The dataset has no null and missing values.</a:t>
          </a:r>
        </a:p>
      </dsp:txBody>
      <dsp:txXfrm>
        <a:off x="59783" y="61594"/>
        <a:ext cx="6774802" cy="1105094"/>
      </dsp:txXfrm>
    </dsp:sp>
    <dsp:sp modelId="{C1B0FCF2-B4A3-4D44-A216-714F5E72C116}">
      <dsp:nvSpPr>
        <dsp:cNvPr id="0" name=""/>
        <dsp:cNvSpPr/>
      </dsp:nvSpPr>
      <dsp:spPr>
        <a:xfrm>
          <a:off x="0" y="1239522"/>
          <a:ext cx="6894368" cy="1224660"/>
        </a:xfrm>
        <a:prstGeom prst="roundRect">
          <a:avLst/>
        </a:prstGeom>
        <a:gradFill rotWithShape="0">
          <a:gsLst>
            <a:gs pos="0">
              <a:schemeClr val="accent2">
                <a:hueOff val="-4941430"/>
                <a:satOff val="225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4941430"/>
                <a:satOff val="225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badi MT Condensed Light" panose="020B0306030101010103" pitchFamily="34" charset="77"/>
            </a:rPr>
            <a:t>Dropping columns:</a:t>
          </a:r>
          <a:br>
            <a:rPr lang="en-US" sz="2000" b="1" kern="1200" dirty="0">
              <a:solidFill>
                <a:schemeClr val="tx1"/>
              </a:solidFill>
              <a:latin typeface="Abadi MT Condensed Light" panose="020B0306030101010103" pitchFamily="34" charset="77"/>
            </a:rPr>
          </a:br>
          <a:r>
            <a:rPr lang="en-US" sz="2000" kern="1200" dirty="0">
              <a:solidFill>
                <a:schemeClr val="tx1"/>
              </a:solidFill>
              <a:latin typeface="Abadi MT Condensed Light" panose="020B0306030101010103" pitchFamily="34" charset="77"/>
            </a:rPr>
            <a:t>To leverage data for better efficiency and accuracy, we dropped serial numbers and Calendar dates for model implementation(Naïve Bayes, Decision Tree, and Random Forest). </a:t>
          </a:r>
        </a:p>
      </dsp:txBody>
      <dsp:txXfrm>
        <a:off x="59783" y="1299305"/>
        <a:ext cx="6774802" cy="1105094"/>
      </dsp:txXfrm>
    </dsp:sp>
    <dsp:sp modelId="{012ED38E-CD7B-DB49-B2F7-D353D1CA55EA}">
      <dsp:nvSpPr>
        <dsp:cNvPr id="0" name=""/>
        <dsp:cNvSpPr/>
      </dsp:nvSpPr>
      <dsp:spPr>
        <a:xfrm>
          <a:off x="0" y="2477233"/>
          <a:ext cx="6894368" cy="1224660"/>
        </a:xfrm>
        <a:prstGeom prst="roundRect">
          <a:avLst/>
        </a:prstGeom>
        <a:gradFill rotWithShape="0">
          <a:gsLst>
            <a:gs pos="0">
              <a:schemeClr val="accent2">
                <a:hueOff val="-9882860"/>
                <a:satOff val="45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9882860"/>
                <a:satOff val="45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badi MT Condensed Light" panose="020B0306030101010103" pitchFamily="34" charset="77"/>
            </a:rPr>
            <a:t>Label Encoder:</a:t>
          </a:r>
          <a:br>
            <a:rPr lang="en-US" sz="2000" b="1" kern="1200" dirty="0">
              <a:solidFill>
                <a:schemeClr val="tx1"/>
              </a:solidFill>
              <a:latin typeface="Abadi MT Condensed Light" panose="020B0306030101010103" pitchFamily="34" charset="77"/>
            </a:rPr>
          </a:br>
          <a:r>
            <a:rPr lang="en-US" sz="2000" kern="1200" dirty="0">
              <a:solidFill>
                <a:schemeClr val="tx1"/>
              </a:solidFill>
              <a:latin typeface="Abadi MT Condensed Light" panose="020B0306030101010103" pitchFamily="34" charset="77"/>
            </a:rPr>
            <a:t>To transform non-numeric values in data such as Categories, brand, color, discount to numeric</a:t>
          </a:r>
          <a:r>
            <a:rPr lang="en-US" sz="2000" b="1" kern="1200" dirty="0">
              <a:solidFill>
                <a:schemeClr val="tx1"/>
              </a:solidFill>
              <a:latin typeface="Abadi MT Condensed Light" panose="020B0306030101010103" pitchFamily="34" charset="77"/>
            </a:rPr>
            <a:t>.</a:t>
          </a:r>
          <a:endParaRPr lang="en-US" sz="2000" kern="1200" dirty="0">
            <a:solidFill>
              <a:schemeClr val="tx1"/>
            </a:solidFill>
            <a:latin typeface="Abadi MT Condensed Light" panose="020B0306030101010103" pitchFamily="34" charset="77"/>
          </a:endParaRPr>
        </a:p>
      </dsp:txBody>
      <dsp:txXfrm>
        <a:off x="59783" y="2537016"/>
        <a:ext cx="6774802" cy="1105094"/>
      </dsp:txXfrm>
    </dsp:sp>
    <dsp:sp modelId="{E1CEBEAB-1DEF-BD4C-863F-B46183D9E10E}">
      <dsp:nvSpPr>
        <dsp:cNvPr id="0" name=""/>
        <dsp:cNvSpPr/>
      </dsp:nvSpPr>
      <dsp:spPr>
        <a:xfrm>
          <a:off x="0" y="3714944"/>
          <a:ext cx="6894368" cy="1224660"/>
        </a:xfrm>
        <a:prstGeom prst="roundRect">
          <a:avLst/>
        </a:prstGeom>
        <a:gradFill rotWithShape="0">
          <a:gsLst>
            <a:gs pos="0">
              <a:schemeClr val="accent2">
                <a:hueOff val="-14824290"/>
                <a:satOff val="676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4824290"/>
                <a:satOff val="676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badi MT Condensed Light" panose="020B0306030101010103" pitchFamily="34" charset="77"/>
            </a:rPr>
            <a:t>Feature Selection:</a:t>
          </a:r>
          <a:br>
            <a:rPr lang="en-US" sz="2000" b="1" kern="1200" dirty="0">
              <a:solidFill>
                <a:schemeClr val="tx1"/>
              </a:solidFill>
              <a:latin typeface="Abadi MT Condensed Light" panose="020B0306030101010103" pitchFamily="34" charset="77"/>
            </a:rPr>
          </a:br>
          <a:r>
            <a:rPr lang="en-US" sz="2000" kern="1200" dirty="0">
              <a:solidFill>
                <a:schemeClr val="tx1"/>
              </a:solidFill>
              <a:latin typeface="Abadi MT Condensed Light" panose="020B0306030101010103" pitchFamily="34" charset="77"/>
            </a:rPr>
            <a:t>To identify the correlation between the columns.</a:t>
          </a:r>
        </a:p>
      </dsp:txBody>
      <dsp:txXfrm>
        <a:off x="59783" y="3774727"/>
        <a:ext cx="6774802" cy="1105094"/>
      </dsp:txXfrm>
    </dsp:sp>
    <dsp:sp modelId="{16BC6FCF-7FCA-6B45-A05B-A20B73C056DB}">
      <dsp:nvSpPr>
        <dsp:cNvPr id="0" name=""/>
        <dsp:cNvSpPr/>
      </dsp:nvSpPr>
      <dsp:spPr>
        <a:xfrm>
          <a:off x="0" y="4952655"/>
          <a:ext cx="6894368" cy="1224660"/>
        </a:xfrm>
        <a:prstGeom prst="roundRect">
          <a:avLst/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Abadi MT Condensed Light" panose="020B0306030101010103" pitchFamily="34" charset="77"/>
            </a:rPr>
            <a:t>Categorizing: </a:t>
          </a:r>
          <a:br>
            <a:rPr lang="en-US" sz="2000" b="1" kern="1200" dirty="0">
              <a:solidFill>
                <a:schemeClr val="tx1"/>
              </a:solidFill>
              <a:latin typeface="Abadi MT Condensed Light" panose="020B0306030101010103" pitchFamily="34" charset="77"/>
            </a:rPr>
          </a:br>
          <a:r>
            <a:rPr lang="en-US" sz="2000" kern="1200" dirty="0">
              <a:solidFill>
                <a:schemeClr val="tx1"/>
              </a:solidFill>
              <a:latin typeface="Abadi MT Condensed Light" panose="020B0306030101010103" pitchFamily="34" charset="77"/>
            </a:rPr>
            <a:t>The rating column has values from 1 to 5. So, we categorized it to 0 and 1 where1,2,3 = 0 and 4,5 =1.</a:t>
          </a:r>
        </a:p>
      </dsp:txBody>
      <dsp:txXfrm>
        <a:off x="59783" y="5012438"/>
        <a:ext cx="6774802" cy="11050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D4146-3119-F84A-977C-B9DF8881592E}">
      <dsp:nvSpPr>
        <dsp:cNvPr id="0" name=""/>
        <dsp:cNvSpPr/>
      </dsp:nvSpPr>
      <dsp:spPr>
        <a:xfrm>
          <a:off x="0" y="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7A2712-BE14-694C-9463-C4116E7F3106}">
      <dsp:nvSpPr>
        <dsp:cNvPr id="0" name=""/>
        <dsp:cNvSpPr/>
      </dsp:nvSpPr>
      <dsp:spPr>
        <a:xfrm>
          <a:off x="0" y="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latin typeface="Abadi MT Condensed Light" panose="020B0306030101010103" pitchFamily="34" charset="77"/>
            </a:rPr>
            <a:t>Price Optimization</a:t>
          </a:r>
        </a:p>
      </dsp:txBody>
      <dsp:txXfrm>
        <a:off x="0" y="0"/>
        <a:ext cx="6496050" cy="571500"/>
      </dsp:txXfrm>
    </dsp:sp>
    <dsp:sp modelId="{A6107D57-CCBB-AA41-BC7F-2BC46BA1CF05}">
      <dsp:nvSpPr>
        <dsp:cNvPr id="0" name=""/>
        <dsp:cNvSpPr/>
      </dsp:nvSpPr>
      <dsp:spPr>
        <a:xfrm>
          <a:off x="0" y="57150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2823674"/>
                <a:satOff val="129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2823674"/>
                <a:satOff val="129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823674"/>
              <a:satOff val="129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BF3FB2-7FD4-E04F-A18F-A63D24B9319C}">
      <dsp:nvSpPr>
        <dsp:cNvPr id="0" name=""/>
        <dsp:cNvSpPr/>
      </dsp:nvSpPr>
      <dsp:spPr>
        <a:xfrm>
          <a:off x="0" y="571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latin typeface="Abadi MT Condensed Light" panose="020B0306030101010103" pitchFamily="34" charset="77"/>
            </a:rPr>
            <a:t>Demand Prediction</a:t>
          </a:r>
        </a:p>
      </dsp:txBody>
      <dsp:txXfrm>
        <a:off x="0" y="571500"/>
        <a:ext cx="6496050" cy="571500"/>
      </dsp:txXfrm>
    </dsp:sp>
    <dsp:sp modelId="{C03A3D11-4F84-FA44-AC42-D82964B0CE7C}">
      <dsp:nvSpPr>
        <dsp:cNvPr id="0" name=""/>
        <dsp:cNvSpPr/>
      </dsp:nvSpPr>
      <dsp:spPr>
        <a:xfrm>
          <a:off x="0" y="114300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5647349"/>
                <a:satOff val="257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5647349"/>
                <a:satOff val="257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5647349"/>
              <a:satOff val="257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DDCFAE-3C99-2547-867D-1859D823C99D}">
      <dsp:nvSpPr>
        <dsp:cNvPr id="0" name=""/>
        <dsp:cNvSpPr/>
      </dsp:nvSpPr>
      <dsp:spPr>
        <a:xfrm>
          <a:off x="0" y="1143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latin typeface="Abadi MT Condensed Light" panose="020B0306030101010103" pitchFamily="34" charset="77"/>
            </a:rPr>
            <a:t>Logistics Support</a:t>
          </a:r>
        </a:p>
      </dsp:txBody>
      <dsp:txXfrm>
        <a:off x="0" y="1143000"/>
        <a:ext cx="6496050" cy="571500"/>
      </dsp:txXfrm>
    </dsp:sp>
    <dsp:sp modelId="{2350F482-2446-D847-ADD1-B80DEE2FE564}">
      <dsp:nvSpPr>
        <dsp:cNvPr id="0" name=""/>
        <dsp:cNvSpPr/>
      </dsp:nvSpPr>
      <dsp:spPr>
        <a:xfrm>
          <a:off x="0" y="171450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8471023"/>
                <a:satOff val="386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8471023"/>
                <a:satOff val="386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8471023"/>
              <a:satOff val="386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C5B490-8414-BD42-A633-49FFBA2DB351}">
      <dsp:nvSpPr>
        <dsp:cNvPr id="0" name=""/>
        <dsp:cNvSpPr/>
      </dsp:nvSpPr>
      <dsp:spPr>
        <a:xfrm>
          <a:off x="0" y="1714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latin typeface="Abadi MT Condensed Light" panose="020B0306030101010103" pitchFamily="34" charset="77"/>
            </a:rPr>
            <a:t>Personalized Offers</a:t>
          </a:r>
        </a:p>
      </dsp:txBody>
      <dsp:txXfrm>
        <a:off x="0" y="1714500"/>
        <a:ext cx="6496050" cy="571500"/>
      </dsp:txXfrm>
    </dsp:sp>
    <dsp:sp modelId="{AAD73CA8-2D2D-4E4E-8430-BB6FF6AFE6AD}">
      <dsp:nvSpPr>
        <dsp:cNvPr id="0" name=""/>
        <dsp:cNvSpPr/>
      </dsp:nvSpPr>
      <dsp:spPr>
        <a:xfrm>
          <a:off x="0" y="228600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11294698"/>
                <a:satOff val="515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1294698"/>
                <a:satOff val="515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1294698"/>
              <a:satOff val="515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F68493-0868-8F43-9B3F-D7219B1BEF9E}">
      <dsp:nvSpPr>
        <dsp:cNvPr id="0" name=""/>
        <dsp:cNvSpPr/>
      </dsp:nvSpPr>
      <dsp:spPr>
        <a:xfrm>
          <a:off x="0" y="2286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latin typeface="Abadi MT Condensed Light" panose="020B0306030101010103" pitchFamily="34" charset="77"/>
            </a:rPr>
            <a:t>Trend Analysis</a:t>
          </a:r>
        </a:p>
      </dsp:txBody>
      <dsp:txXfrm>
        <a:off x="0" y="2286000"/>
        <a:ext cx="6496050" cy="571500"/>
      </dsp:txXfrm>
    </dsp:sp>
    <dsp:sp modelId="{63DC07AA-FFF5-3A44-A016-8DC2194A6750}">
      <dsp:nvSpPr>
        <dsp:cNvPr id="0" name=""/>
        <dsp:cNvSpPr/>
      </dsp:nvSpPr>
      <dsp:spPr>
        <a:xfrm>
          <a:off x="0" y="285750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14118373"/>
                <a:satOff val="644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4118373"/>
                <a:satOff val="644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4118373"/>
              <a:satOff val="644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2B0249-602D-2D49-B317-3BFEF39140D2}">
      <dsp:nvSpPr>
        <dsp:cNvPr id="0" name=""/>
        <dsp:cNvSpPr/>
      </dsp:nvSpPr>
      <dsp:spPr>
        <a:xfrm>
          <a:off x="0" y="2857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latin typeface="Abadi MT Condensed Light" panose="020B0306030101010103" pitchFamily="34" charset="77"/>
            </a:rPr>
            <a:t>Churn Rate Prediction</a:t>
          </a:r>
        </a:p>
      </dsp:txBody>
      <dsp:txXfrm>
        <a:off x="0" y="2857500"/>
        <a:ext cx="6496050" cy="571500"/>
      </dsp:txXfrm>
    </dsp:sp>
    <dsp:sp modelId="{36C3784D-68E9-9842-A283-B51080239572}">
      <dsp:nvSpPr>
        <dsp:cNvPr id="0" name=""/>
        <dsp:cNvSpPr/>
      </dsp:nvSpPr>
      <dsp:spPr>
        <a:xfrm>
          <a:off x="0" y="342900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16942046"/>
                <a:satOff val="772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6942046"/>
                <a:satOff val="772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6942046"/>
              <a:satOff val="772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96899E-53E7-0946-9491-8918BED781C2}">
      <dsp:nvSpPr>
        <dsp:cNvPr id="0" name=""/>
        <dsp:cNvSpPr/>
      </dsp:nvSpPr>
      <dsp:spPr>
        <a:xfrm>
          <a:off x="0" y="34290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latin typeface="Abadi MT Condensed Light" panose="020B0306030101010103" pitchFamily="34" charset="77"/>
            </a:rPr>
            <a:t>Boost Sales</a:t>
          </a:r>
        </a:p>
      </dsp:txBody>
      <dsp:txXfrm>
        <a:off x="0" y="3429000"/>
        <a:ext cx="6496050" cy="571500"/>
      </dsp:txXfrm>
    </dsp:sp>
    <dsp:sp modelId="{7ACD5BA4-DAFC-C141-8810-DA332FDBC7A8}">
      <dsp:nvSpPr>
        <dsp:cNvPr id="0" name=""/>
        <dsp:cNvSpPr/>
      </dsp:nvSpPr>
      <dsp:spPr>
        <a:xfrm>
          <a:off x="0" y="4000500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19765721"/>
                <a:satOff val="901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-19765721"/>
                <a:satOff val="901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9765721"/>
              <a:satOff val="901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67A45B-B4E9-EE44-9DF9-1C417AAEE74E}">
      <dsp:nvSpPr>
        <dsp:cNvPr id="0" name=""/>
        <dsp:cNvSpPr/>
      </dsp:nvSpPr>
      <dsp:spPr>
        <a:xfrm>
          <a:off x="0" y="4000500"/>
          <a:ext cx="6496050" cy="57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 dirty="0">
              <a:latin typeface="Abadi MT Condensed Light" panose="020B0306030101010103" pitchFamily="34" charset="77"/>
            </a:rPr>
            <a:t>Better Inventory Management</a:t>
          </a:r>
        </a:p>
      </dsp:txBody>
      <dsp:txXfrm>
        <a:off x="0" y="4000500"/>
        <a:ext cx="6496050" cy="571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937FA-D784-F245-B410-9D2F369A6CFB}" type="datetimeFigureOut">
              <a:rPr lang="en-US" smtClean="0"/>
              <a:t>10/27/20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0B966-1E24-FB42-8F70-948A488AA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37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DABCC-6776-A64A-8639-D217E0CFA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2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EDABCC-6776-A64A-8639-D217E0CFA6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55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0B966-1E24-FB42-8F70-948A488AA9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1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0B966-1E24-FB42-8F70-948A488AA9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1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255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06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0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4884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18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07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95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454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5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4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44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46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1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261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36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64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  <p:sldLayoutId id="2147484099" r:id="rId16"/>
    <p:sldLayoutId id="214748410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andom-forest-in-r-f66adf80ec9" TargetMode="External"/><Relationship Id="rId2" Type="http://schemas.openxmlformats.org/officeDocument/2006/relationships/hyperlink" Target="https://www.rdocumentation.org/packages/e1071/versions/1.7-3/topics/naiveBaye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rstudio-pubs-static.s3.amazonaws.com/318411_18399592759841f2a151e445adb851c7.html" TargetMode="External"/><Relationship Id="rId5" Type="http://schemas.openxmlformats.org/officeDocument/2006/relationships/hyperlink" Target="https://datascienceplus.com/time-series-analysis-using-arima-model-in-r" TargetMode="External"/><Relationship Id="rId4" Type="http://schemas.openxmlformats.org/officeDocument/2006/relationships/hyperlink" Target="https://medium.com/@Synced/how-random-forest-algorithm-works-in-machine-learning-3c0fe15b667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mykurves.blogspot.com/2014_10_01_archive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C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5A95A048-D834-400B-898C-4C923C1AD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228" y="524651"/>
            <a:ext cx="6220691" cy="2612756"/>
          </a:xfrm>
        </p:spPr>
        <p:txBody>
          <a:bodyPr>
            <a:noAutofit/>
          </a:bodyPr>
          <a:lstStyle/>
          <a:p>
            <a:pPr algn="ctr"/>
            <a:r>
              <a:rPr lang="en-US" sz="8100" b="1" dirty="0">
                <a:solidFill>
                  <a:srgbClr val="B31166"/>
                </a:solidFill>
                <a:latin typeface="Marker Felt Thin" panose="02000400000000000000" pitchFamily="2" charset="77"/>
                <a:ea typeface="Ayuthaya" pitchFamily="2" charset="-34"/>
                <a:cs typeface="Ayuthaya" pitchFamily="2" charset="-34"/>
              </a:rPr>
              <a:t>SHOPPER STOP </a:t>
            </a:r>
          </a:p>
          <a:p>
            <a:pPr algn="ctr"/>
            <a:r>
              <a:rPr lang="en-US" sz="8100" b="1" dirty="0">
                <a:solidFill>
                  <a:srgbClr val="B31166"/>
                </a:solidFill>
                <a:latin typeface="Marker Felt Thin" panose="02000400000000000000" pitchFamily="2" charset="77"/>
                <a:ea typeface="Ayuthaya" pitchFamily="2" charset="-34"/>
                <a:cs typeface="Ayuthaya" pitchFamily="2" charset="-34"/>
              </a:rPr>
              <a:t>FOOTWEAR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07F0EB-4C48-46C7-AE9D-55DCDD654C8B}"/>
              </a:ext>
            </a:extLst>
          </p:cNvPr>
          <p:cNvSpPr txBox="1"/>
          <p:nvPr/>
        </p:nvSpPr>
        <p:spPr>
          <a:xfrm>
            <a:off x="7481335" y="3614290"/>
            <a:ext cx="471066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B31166"/>
                </a:solidFill>
                <a:latin typeface="Nadeem" pitchFamily="2" charset="-78"/>
                <a:cs typeface="Nadeem" pitchFamily="2" charset="-78"/>
              </a:rPr>
              <a:t>Group Members:</a:t>
            </a:r>
          </a:p>
          <a:p>
            <a:r>
              <a:rPr lang="en-US" b="1" dirty="0">
                <a:solidFill>
                  <a:srgbClr val="B31166"/>
                </a:solidFill>
                <a:latin typeface="Nadeem" pitchFamily="2" charset="-78"/>
                <a:cs typeface="Nadeem" pitchFamily="2" charset="-78"/>
              </a:rPr>
              <a:t>Pragati Koladiya  </a:t>
            </a:r>
            <a:r>
              <a:rPr lang="en-US" b="1" dirty="0">
                <a:latin typeface="Nadeem" pitchFamily="2" charset="-78"/>
                <a:cs typeface="Nadeem" pitchFamily="2" charset="-78"/>
              </a:rPr>
              <a:t>|  NUID: 00102944</a:t>
            </a:r>
          </a:p>
          <a:p>
            <a:r>
              <a:rPr lang="en-US" b="1" dirty="0">
                <a:solidFill>
                  <a:srgbClr val="B31166"/>
                </a:solidFill>
                <a:latin typeface="Nadeem" pitchFamily="2" charset="-78"/>
                <a:cs typeface="Nadeem" pitchFamily="2" charset="-78"/>
              </a:rPr>
              <a:t>Tanvi Bhagat   </a:t>
            </a:r>
            <a:r>
              <a:rPr lang="en-US" b="1" dirty="0">
                <a:latin typeface="Nadeem" pitchFamily="2" charset="-78"/>
                <a:cs typeface="Nadeem" pitchFamily="2" charset="-78"/>
              </a:rPr>
              <a:t>|  NUID: 001083830</a:t>
            </a:r>
          </a:p>
          <a:p>
            <a:r>
              <a:rPr lang="en-US" b="1" dirty="0">
                <a:solidFill>
                  <a:srgbClr val="B31166"/>
                </a:solidFill>
                <a:latin typeface="Nadeem" pitchFamily="2" charset="-78"/>
                <a:cs typeface="Nadeem" pitchFamily="2" charset="-78"/>
              </a:rPr>
              <a:t>Priyanka Kanukollu   </a:t>
            </a:r>
            <a:r>
              <a:rPr lang="en-US" b="1" dirty="0">
                <a:latin typeface="Nadeem" pitchFamily="2" charset="-78"/>
                <a:cs typeface="Nadeem" pitchFamily="2" charset="-78"/>
              </a:rPr>
              <a:t>|  NUID: 001021111</a:t>
            </a: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95873C29-EBAF-499C-B422-A26EFCE1D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703" y="1"/>
            <a:ext cx="1065298" cy="844062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BBF7660-FDC0-5E45-8A83-2EF3B042A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70780"/>
            <a:ext cx="12192000" cy="1987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D70DA0-A76A-5C4C-9737-791DF34DD049}"/>
              </a:ext>
            </a:extLst>
          </p:cNvPr>
          <p:cNvSpPr txBox="1"/>
          <p:nvPr/>
        </p:nvSpPr>
        <p:spPr>
          <a:xfrm>
            <a:off x="324930" y="3614290"/>
            <a:ext cx="41426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B31166"/>
                </a:solidFill>
                <a:latin typeface="Nadeem" pitchFamily="2" charset="-78"/>
                <a:cs typeface="Nadeem" pitchFamily="2" charset="-78"/>
              </a:rPr>
              <a:t>Course</a:t>
            </a:r>
            <a:r>
              <a:rPr lang="en-US" b="1" dirty="0">
                <a:solidFill>
                  <a:srgbClr val="7030A0"/>
                </a:solidFill>
                <a:latin typeface="Nadeem" pitchFamily="2" charset="-78"/>
                <a:cs typeface="Nadeem" pitchFamily="2" charset="-78"/>
              </a:rPr>
              <a:t>: </a:t>
            </a:r>
            <a:r>
              <a:rPr lang="en-US" b="1" dirty="0">
                <a:latin typeface="Nadeem" pitchFamily="2" charset="-78"/>
                <a:cs typeface="Nadeem" pitchFamily="2" charset="-78"/>
              </a:rPr>
              <a:t>ALY6020 Predictive Analytics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B31166"/>
                </a:solidFill>
                <a:latin typeface="Nadeem" pitchFamily="2" charset="-78"/>
                <a:cs typeface="Nadeem" pitchFamily="2" charset="-78"/>
              </a:rPr>
              <a:t>Instructor: </a:t>
            </a:r>
            <a:r>
              <a:rPr lang="en-US" b="1" dirty="0">
                <a:latin typeface="Nadeem" pitchFamily="2" charset="-78"/>
                <a:cs typeface="Nadeem" pitchFamily="2" charset="-78"/>
              </a:rPr>
              <a:t>Alakh Verma</a:t>
            </a: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B31166"/>
                </a:solidFill>
                <a:latin typeface="Nadeem" pitchFamily="2" charset="-78"/>
                <a:cs typeface="Nadeem" pitchFamily="2" charset="-78"/>
              </a:rPr>
              <a:t>Case Study: </a:t>
            </a:r>
            <a:r>
              <a:rPr lang="en-US" b="1" dirty="0">
                <a:latin typeface="Nadeem" pitchFamily="2" charset="-78"/>
                <a:cs typeface="Nadeem" pitchFamily="2" charset="-78"/>
              </a:rPr>
              <a:t>Retail Industry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124084-3D9C-944F-B1F9-5297E090C634}"/>
              </a:ext>
            </a:extLst>
          </p:cNvPr>
          <p:cNvSpPr txBox="1"/>
          <p:nvPr/>
        </p:nvSpPr>
        <p:spPr>
          <a:xfrm>
            <a:off x="10778490" y="8801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19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3D61-196F-F441-838C-2922374DE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56" y="419967"/>
            <a:ext cx="9127852" cy="63738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Brands Vs discount &amp; customer return ?</a:t>
            </a:r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03D2F242-4063-5248-BD10-05DB6CE2E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783" y="1121832"/>
            <a:ext cx="5523479" cy="4423898"/>
          </a:xfr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1FBAA13-2360-334B-B808-3FF830860F4F}"/>
              </a:ext>
            </a:extLst>
          </p:cNvPr>
          <p:cNvSpPr txBox="1">
            <a:spLocks/>
          </p:cNvSpPr>
          <p:nvPr/>
        </p:nvSpPr>
        <p:spPr>
          <a:xfrm>
            <a:off x="924431" y="5706560"/>
            <a:ext cx="5035292" cy="871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  <a:t>Highest number of discounts is offered by Tommy Hilfiger  followed by Kate Spade.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C7650D5-BD78-8249-89AF-A5068661452A}"/>
              </a:ext>
            </a:extLst>
          </p:cNvPr>
          <p:cNvSpPr txBox="1">
            <a:spLocks/>
          </p:cNvSpPr>
          <p:nvPr/>
        </p:nvSpPr>
        <p:spPr>
          <a:xfrm>
            <a:off x="6006640" y="5754116"/>
            <a:ext cx="5307846" cy="951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  <a:t>But Tommy Hilfiger also has the highest number of customer returns.</a:t>
            </a:r>
            <a:endParaRPr lang="en-US" sz="240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05F9D9E-3ACA-9745-A4C7-508FB200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57356"/>
            <a:ext cx="5523479" cy="442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20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5D20-00AF-DA4B-80D2-5084C998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931030"/>
            <a:ext cx="3642360" cy="1092155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badi MT Condensed Light" panose="020B0306030101010103" pitchFamily="34" charset="77"/>
                <a:cs typeface="Rockwell Nova" panose="020F0502020204030204" pitchFamily="34" charset="0"/>
              </a:rPr>
              <a:t>Categories vs customer return?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EEA246C4-2FD1-454B-BAB9-CC9EA77AD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13" y="685800"/>
            <a:ext cx="6908402" cy="555885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A0496-79FA-394E-A2A1-B21337D57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5855" y="2275668"/>
            <a:ext cx="3642360" cy="2559148"/>
          </a:xfrm>
        </p:spPr>
        <p:txBody>
          <a:bodyPr>
            <a:normAutofit/>
          </a:bodyPr>
          <a:lstStyle/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Abadi MT Condensed Light" panose="020B0306030101010103" pitchFamily="34" charset="77"/>
                <a:ea typeface="Apple Color Emoji" pitchFamily="2" charset="0"/>
              </a:rPr>
              <a:t>Flip flops have the highest number of returns followed by sneakers.</a:t>
            </a:r>
          </a:p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Abadi MT Condensed Light" panose="020B0306030101010103" pitchFamily="34" charset="77"/>
                <a:ea typeface="Apple Color Emoji" pitchFamily="2" charset="0"/>
              </a:rPr>
              <a:t>Very few customers return wedges and stilettos.</a:t>
            </a:r>
          </a:p>
        </p:txBody>
      </p:sp>
    </p:spTree>
    <p:extLst>
      <p:ext uri="{BB962C8B-B14F-4D97-AF65-F5344CB8AC3E}">
        <p14:creationId xmlns:p14="http://schemas.microsoft.com/office/powerpoint/2010/main" val="424469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5D20-00AF-DA4B-80D2-5084C998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301" y="1301262"/>
            <a:ext cx="3642360" cy="1741831"/>
          </a:xfrm>
        </p:spPr>
        <p:txBody>
          <a:bodyPr>
            <a:noAutofit/>
          </a:bodyPr>
          <a:lstStyle/>
          <a:p>
            <a:r>
              <a:rPr lang="en-US" sz="3900" dirty="0">
                <a:latin typeface="Rockwell Condensed" panose="02060603050405020104" pitchFamily="18" charset="77"/>
              </a:rPr>
              <a:t>Distribution of rating according to customer return.</a:t>
            </a:r>
            <a:endParaRPr lang="en-US" sz="3900" dirty="0">
              <a:latin typeface="Rockwell Condensed" panose="02060603050405020104" pitchFamily="18" charset="77"/>
              <a:cs typeface="Rockwell Nova" panose="020F0502020204030204" pitchFamily="34" charset="0"/>
            </a:endParaRP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EEA246C4-2FD1-454B-BAB9-CC9EA77AD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13" y="685800"/>
            <a:ext cx="6908402" cy="555885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A0496-79FA-394E-A2A1-B21337D57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9301" y="3576930"/>
            <a:ext cx="3642360" cy="1417101"/>
          </a:xfrm>
        </p:spPr>
        <p:txBody>
          <a:bodyPr>
            <a:normAutofit/>
          </a:bodyPr>
          <a:lstStyle/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800" dirty="0">
                <a:solidFill>
                  <a:schemeClr val="tx1"/>
                </a:solidFill>
                <a:latin typeface="Abadi MT Condensed Light" panose="020B0306030101010103" pitchFamily="34" charset="77"/>
                <a:ea typeface="Apple Color Emoji" pitchFamily="2" charset="0"/>
              </a:rPr>
              <a:t>Majority of the Customers who gave 3 as the rating returned the footwear.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A2707-03B1-7A4E-8F6E-FA55B21DE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7" y="552977"/>
            <a:ext cx="7137413" cy="575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4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60">
            <a:extLst>
              <a:ext uri="{FF2B5EF4-FFF2-40B4-BE49-F238E27FC236}">
                <a16:creationId xmlns:a16="http://schemas.microsoft.com/office/drawing/2014/main" id="{B1115DF5-AFBD-4F66-AE21-09484AD4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6" name="Picture 62">
            <a:extLst>
              <a:ext uri="{FF2B5EF4-FFF2-40B4-BE49-F238E27FC236}">
                <a16:creationId xmlns:a16="http://schemas.microsoft.com/office/drawing/2014/main" id="{33D1B7F8-74CC-4614-855A-84CC8262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8" name="Oval 64">
            <a:extLst>
              <a:ext uri="{FF2B5EF4-FFF2-40B4-BE49-F238E27FC236}">
                <a16:creationId xmlns:a16="http://schemas.microsoft.com/office/drawing/2014/main" id="{16BEC653-A047-40E7-A65C-5C7D3EDE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0" name="Picture 66">
            <a:extLst>
              <a:ext uri="{FF2B5EF4-FFF2-40B4-BE49-F238E27FC236}">
                <a16:creationId xmlns:a16="http://schemas.microsoft.com/office/drawing/2014/main" id="{1CA27089-EF20-428F-BEFB-D680CC61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68">
            <a:extLst>
              <a:ext uri="{FF2B5EF4-FFF2-40B4-BE49-F238E27FC236}">
                <a16:creationId xmlns:a16="http://schemas.microsoft.com/office/drawing/2014/main" id="{1BFA68AB-4F1A-4721-A4D2-0C578829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2" name="Rectangle 70">
            <a:extLst>
              <a:ext uri="{FF2B5EF4-FFF2-40B4-BE49-F238E27FC236}">
                <a16:creationId xmlns:a16="http://schemas.microsoft.com/office/drawing/2014/main" id="{D43CBC87-A39A-44E4-9EE2-21CCD5CE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1E3F4E1-B084-4FFF-9627-13782BE0B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2CC81-B412-3840-BDE0-0036D917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EBEBEB"/>
                </a:solidFill>
                <a:latin typeface="Abadi MT Condensed Light" panose="020B0306030101010103" pitchFamily="34" charset="77"/>
              </a:rPr>
              <a:t>PREPROCESSING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F8051AB-C2F8-461F-812A-3E588621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481E0C28-CB2F-425F-98C5-AF23B9B70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DB2879C-F0B1-4195-A323-E97B6065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Title 10">
            <a:extLst>
              <a:ext uri="{FF2B5EF4-FFF2-40B4-BE49-F238E27FC236}">
                <a16:creationId xmlns:a16="http://schemas.microsoft.com/office/drawing/2014/main" id="{6DD8A8C7-F473-4B77-9AFC-DAD9C21C6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52705"/>
              </p:ext>
            </p:extLst>
          </p:nvPr>
        </p:nvGraphicFramePr>
        <p:xfrm>
          <a:off x="5048250" y="443345"/>
          <a:ext cx="6894368" cy="6179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719397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2">
            <a:extLst>
              <a:ext uri="{FF2B5EF4-FFF2-40B4-BE49-F238E27FC236}">
                <a16:creationId xmlns:a16="http://schemas.microsoft.com/office/drawing/2014/main" id="{73B88195-8D9E-4359-A86C-9456C469F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66" name="Picture 44">
            <a:extLst>
              <a:ext uri="{FF2B5EF4-FFF2-40B4-BE49-F238E27FC236}">
                <a16:creationId xmlns:a16="http://schemas.microsoft.com/office/drawing/2014/main" id="{03EC48BD-A960-4717-BC76-7E4C98225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7" name="Oval 46">
            <a:extLst>
              <a:ext uri="{FF2B5EF4-FFF2-40B4-BE49-F238E27FC236}">
                <a16:creationId xmlns:a16="http://schemas.microsoft.com/office/drawing/2014/main" id="{7A00717A-7D3C-456B-A779-9D0638878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8" name="Picture 48">
            <a:extLst>
              <a:ext uri="{FF2B5EF4-FFF2-40B4-BE49-F238E27FC236}">
                <a16:creationId xmlns:a16="http://schemas.microsoft.com/office/drawing/2014/main" id="{EEB0E133-CF2F-4AD3-ACA6-03E91BB6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9" name="Picture 50">
            <a:extLst>
              <a:ext uri="{FF2B5EF4-FFF2-40B4-BE49-F238E27FC236}">
                <a16:creationId xmlns:a16="http://schemas.microsoft.com/office/drawing/2014/main" id="{6CD94893-A2D1-401B-A469-D34E425DC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70" name="Rectangle 52">
            <a:extLst>
              <a:ext uri="{FF2B5EF4-FFF2-40B4-BE49-F238E27FC236}">
                <a16:creationId xmlns:a16="http://schemas.microsoft.com/office/drawing/2014/main" id="{546E6246-28E6-4A2D-B924-24539B8C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Rectangle 54">
            <a:extLst>
              <a:ext uri="{FF2B5EF4-FFF2-40B4-BE49-F238E27FC236}">
                <a16:creationId xmlns:a16="http://schemas.microsoft.com/office/drawing/2014/main" id="{74CD14DB-BB81-479F-A1FC-1C75640E9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2" name="Rectangle 56">
            <a:extLst>
              <a:ext uri="{FF2B5EF4-FFF2-40B4-BE49-F238E27FC236}">
                <a16:creationId xmlns:a16="http://schemas.microsoft.com/office/drawing/2014/main" id="{C943A91B-7CA7-4592-A975-73B1BF8C4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Freeform 7">
            <a:extLst>
              <a:ext uri="{FF2B5EF4-FFF2-40B4-BE49-F238E27FC236}">
                <a16:creationId xmlns:a16="http://schemas.microsoft.com/office/drawing/2014/main" id="{EC471314-E46A-414B-8D91-74880E84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74" name="Freeform: Shape 60">
            <a:extLst>
              <a:ext uri="{FF2B5EF4-FFF2-40B4-BE49-F238E27FC236}">
                <a16:creationId xmlns:a16="http://schemas.microsoft.com/office/drawing/2014/main" id="{6A681326-1C9D-44A3-A627-3871BDAE4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F2860-EEC9-8440-9281-6F5A8E687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badi MT Condensed Light" panose="020B0306030101010103" pitchFamily="34" charset="77"/>
              </a:rPr>
              <a:t>Models Implemented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E14B03-E1F0-4049-A638-1C280BA16832}"/>
              </a:ext>
            </a:extLst>
          </p:cNvPr>
          <p:cNvSpPr txBox="1"/>
          <p:nvPr/>
        </p:nvSpPr>
        <p:spPr>
          <a:xfrm>
            <a:off x="1103312" y="2388241"/>
            <a:ext cx="9334500" cy="4317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b="1" dirty="0">
                <a:latin typeface="Abadi MT Condensed Light" panose="020B0306030101010103" pitchFamily="34" charset="77"/>
                <a:ea typeface="+mj-ea"/>
                <a:cs typeface="+mj-cs"/>
              </a:rPr>
              <a:t>KNN:  </a:t>
            </a:r>
            <a:r>
              <a:rPr lang="en-US" sz="2000" dirty="0">
                <a:latin typeface="Abadi MT Condensed Light" panose="020B0306030101010103" pitchFamily="34" charset="77"/>
                <a:ea typeface="+mj-ea"/>
                <a:cs typeface="+mj-cs"/>
              </a:rPr>
              <a:t>It captures information of all training cases and classifies new cases based on a similarity.</a:t>
            </a:r>
            <a:br>
              <a:rPr lang="en-US" sz="2000" dirty="0">
                <a:latin typeface="Abadi MT Condensed Light" panose="020B0306030101010103" pitchFamily="34" charset="77"/>
                <a:ea typeface="+mj-ea"/>
                <a:cs typeface="+mj-cs"/>
              </a:rPr>
            </a:br>
            <a:endParaRPr lang="en-US" sz="2000" dirty="0">
              <a:latin typeface="Abadi MT Condensed Light" panose="020B0306030101010103" pitchFamily="34" charset="77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b="1" dirty="0">
                <a:latin typeface="Abadi MT Condensed Light" panose="020B0306030101010103" pitchFamily="34" charset="77"/>
                <a:ea typeface="+mj-ea"/>
                <a:cs typeface="+mj-cs"/>
              </a:rPr>
              <a:t>Naive Bayes Model: </a:t>
            </a:r>
            <a:r>
              <a:rPr lang="en-US" sz="2000" dirty="0">
                <a:latin typeface="Abadi MT Condensed Light" panose="020B0306030101010103" pitchFamily="34" charset="77"/>
                <a:ea typeface="+mj-ea"/>
                <a:cs typeface="+mj-cs"/>
              </a:rPr>
              <a:t>Performs well in cases of categorical target variable compared to numerical variable. </a:t>
            </a:r>
            <a:br>
              <a:rPr lang="en-US" sz="2000" dirty="0">
                <a:latin typeface="Abadi MT Condensed Light" panose="020B0306030101010103" pitchFamily="34" charset="77"/>
                <a:ea typeface="+mj-ea"/>
                <a:cs typeface="+mj-cs"/>
              </a:rPr>
            </a:br>
            <a:endParaRPr lang="en-US" sz="2000" dirty="0">
              <a:latin typeface="Abadi MT Condensed Light" panose="020B0306030101010103" pitchFamily="34" charset="77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b="1" dirty="0">
                <a:latin typeface="Abadi MT Condensed Light" panose="020B0306030101010103" pitchFamily="34" charset="77"/>
                <a:ea typeface="+mj-ea"/>
                <a:cs typeface="+mj-cs"/>
              </a:rPr>
              <a:t>Decision Tree: </a:t>
            </a:r>
            <a:r>
              <a:rPr lang="en-US" sz="2000" dirty="0">
                <a:latin typeface="Abadi MT Condensed Light" panose="020B0306030101010103" pitchFamily="34" charset="77"/>
                <a:ea typeface="+mj-ea"/>
                <a:cs typeface="+mj-cs"/>
              </a:rPr>
              <a:t>The goal is to create a training model that can use to predict the target variable by simple decision rules inferred from prior data.</a:t>
            </a:r>
            <a:br>
              <a:rPr lang="en-US" sz="2000" dirty="0">
                <a:latin typeface="Abadi MT Condensed Light" panose="020B0306030101010103" pitchFamily="34" charset="77"/>
                <a:ea typeface="+mj-ea"/>
                <a:cs typeface="+mj-cs"/>
              </a:rPr>
            </a:br>
            <a:endParaRPr lang="en-US" sz="2000" dirty="0">
              <a:latin typeface="Abadi MT Condensed Light" panose="020B0306030101010103" pitchFamily="34" charset="77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b="1" dirty="0">
                <a:latin typeface="Abadi MT Condensed Light" panose="020B0306030101010103" pitchFamily="34" charset="77"/>
                <a:ea typeface="+mj-ea"/>
                <a:cs typeface="+mj-cs"/>
              </a:rPr>
              <a:t>Random Forest Classifier: </a:t>
            </a:r>
            <a:r>
              <a:rPr lang="en-US" sz="2000" dirty="0">
                <a:latin typeface="Abadi MT Condensed Light" panose="020B0306030101010103" pitchFamily="34" charset="77"/>
                <a:ea typeface="+mj-ea"/>
                <a:cs typeface="+mj-cs"/>
              </a:rPr>
              <a:t>Provides higher accuracy through cross validation. If there are more trees, it won't allow over-fitting trees in the model.</a:t>
            </a:r>
            <a:br>
              <a:rPr lang="en-US" sz="2000" dirty="0">
                <a:latin typeface="Abadi MT Condensed Light" panose="020B0306030101010103" pitchFamily="34" charset="77"/>
                <a:ea typeface="+mj-ea"/>
                <a:cs typeface="+mj-cs"/>
              </a:rPr>
            </a:br>
            <a:endParaRPr lang="en-US" sz="2000" dirty="0">
              <a:latin typeface="Abadi MT Condensed Light" panose="020B0306030101010103" pitchFamily="34" charset="77"/>
              <a:ea typeface="+mj-ea"/>
              <a:cs typeface="+mj-cs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b="1" dirty="0">
                <a:latin typeface="Abadi MT Condensed Light" panose="020B0306030101010103" pitchFamily="34" charset="77"/>
                <a:ea typeface="+mj-ea"/>
                <a:cs typeface="+mj-cs"/>
              </a:rPr>
              <a:t>Time-series Forecasting: </a:t>
            </a:r>
            <a:r>
              <a:rPr lang="en-US" sz="2000" dirty="0">
                <a:latin typeface="Abadi MT Condensed Light" panose="020B0306030101010103" pitchFamily="34" charset="77"/>
                <a:ea typeface="+mj-ea"/>
                <a:cs typeface="+mj-cs"/>
              </a:rPr>
              <a:t>To examine how the changes are associated with the sales variable over time. And the primary focus is to uncover patterns in data to predict future sales of the store.</a:t>
            </a:r>
          </a:p>
        </p:txBody>
      </p:sp>
    </p:spTree>
    <p:extLst>
      <p:ext uri="{BB962C8B-B14F-4D97-AF65-F5344CB8AC3E}">
        <p14:creationId xmlns:p14="http://schemas.microsoft.com/office/powerpoint/2010/main" val="3990085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7CAF6-1759-824B-8B7F-3FCF8655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84632"/>
            <a:ext cx="11500338" cy="781460"/>
          </a:xfrm>
        </p:spPr>
        <p:txBody>
          <a:bodyPr>
            <a:normAutofit/>
          </a:bodyPr>
          <a:lstStyle/>
          <a:p>
            <a:r>
              <a:rPr lang="en-US" sz="4300" dirty="0"/>
              <a:t>K Nearest Neighbor(KNN)</a:t>
            </a:r>
            <a:endParaRPr lang="en-US" sz="43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0ECCAD-F270-8D41-81A8-D3F5AF580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16" y="2026641"/>
            <a:ext cx="4876800" cy="4474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445E2-9263-1F43-B355-05F1C0A091CA}"/>
              </a:ext>
            </a:extLst>
          </p:cNvPr>
          <p:cNvSpPr txBox="1"/>
          <p:nvPr/>
        </p:nvSpPr>
        <p:spPr>
          <a:xfrm>
            <a:off x="6464786" y="3706502"/>
            <a:ext cx="487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  <a:t>The error rate is the lowest when the value of k is 7 and it is the highest when k is 1.</a:t>
            </a:r>
            <a:b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</a:br>
            <a:endParaRPr lang="en-US" sz="2400" dirty="0">
              <a:latin typeface="Abadi MT Condensed Light" panose="020B0306030101010103" pitchFamily="34" charset="77"/>
              <a:ea typeface="Apple Color Emoji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  <a:t>That means, the model gives approximately 90% Accuracy for k = 7.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870119E-9EE5-8844-B1E5-C3FC70D4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86" y="2026641"/>
            <a:ext cx="5664200" cy="1397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39971D-5493-AF48-B0BB-E1D81930287A}"/>
              </a:ext>
            </a:extLst>
          </p:cNvPr>
          <p:cNvSpPr/>
          <p:nvPr/>
        </p:nvSpPr>
        <p:spPr>
          <a:xfrm>
            <a:off x="850416" y="1415534"/>
            <a:ext cx="10837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  <a:t>Goal: To predict customer rating of the different footwears. Target variable is </a:t>
            </a:r>
            <a:r>
              <a:rPr lang="en-US" sz="2400" dirty="0" err="1">
                <a:latin typeface="Abadi MT Condensed Light" panose="020B0306030101010103" pitchFamily="34" charset="77"/>
                <a:ea typeface="Apple Color Emoji" pitchFamily="2" charset="0"/>
              </a:rPr>
              <a:t>Rating_categorical</a:t>
            </a:r>
            <a: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3254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3853-72FE-6146-AE3C-ACE6A809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479" y="247639"/>
            <a:ext cx="9856059" cy="93271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4300" dirty="0"/>
              <a:t>Naive Bayes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B3A2D-219C-E948-A099-FAB22F05632E}"/>
              </a:ext>
            </a:extLst>
          </p:cNvPr>
          <p:cNvSpPr txBox="1"/>
          <p:nvPr/>
        </p:nvSpPr>
        <p:spPr>
          <a:xfrm>
            <a:off x="716340" y="1288147"/>
            <a:ext cx="8096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Abadi MT Condensed Light" panose="020B0306030101010103" pitchFamily="34" charset="77"/>
              </a:rPr>
              <a:t>The aim is to predict the customer rating of each product (i.e. if the rating is good or bad). 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B6CD7DB-95DC-3344-A1A6-1127776C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40" y="4807587"/>
            <a:ext cx="1663700" cy="48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B9B400-221D-6045-B438-9EC41B1409C7}"/>
              </a:ext>
            </a:extLst>
          </p:cNvPr>
          <p:cNvSpPr txBox="1"/>
          <p:nvPr/>
        </p:nvSpPr>
        <p:spPr>
          <a:xfrm>
            <a:off x="716340" y="5611397"/>
            <a:ext cx="10350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badi MT Condensed Light" panose="020B0306030101010103" pitchFamily="34" charset="77"/>
              </a:rPr>
              <a:t>The accuracy of approximately 69.5%. </a:t>
            </a:r>
          </a:p>
          <a:p>
            <a:endParaRPr lang="en-US" sz="2000" dirty="0">
              <a:latin typeface="Abadi MT Condensed Light" panose="020B0306030101010103" pitchFamily="34" charset="77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F9F3D8-C6B4-FB49-A827-8CF24125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40" y="1863829"/>
            <a:ext cx="7886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35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A397441-EE53-DC4A-A39F-5EE84221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3" y="1030092"/>
            <a:ext cx="6829121" cy="56270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BCBA74-A219-0749-8570-6BE7358E2E48}"/>
              </a:ext>
            </a:extLst>
          </p:cNvPr>
          <p:cNvSpPr/>
          <p:nvPr/>
        </p:nvSpPr>
        <p:spPr>
          <a:xfrm>
            <a:off x="7368990" y="1300070"/>
            <a:ext cx="465888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Wingdings" pitchFamily="2" charset="2"/>
              <a:buChar char="§"/>
            </a:pPr>
            <a:r>
              <a:rPr lang="en-IN" sz="2000" dirty="0">
                <a:latin typeface="Abadi MT Condensed Light" panose="020B0306030101010103" pitchFamily="34" charset="77"/>
              </a:rPr>
              <a:t>A decision tree is constructed by recursive partitioning — starting from the root node , each node can be split into left and right child nodes.</a:t>
            </a:r>
          </a:p>
          <a:p>
            <a:pPr indent="-285750">
              <a:buFont typeface="Wingdings" pitchFamily="2" charset="2"/>
              <a:buChar char="§"/>
            </a:pPr>
            <a:endParaRPr lang="en-IN" sz="2000" dirty="0">
              <a:latin typeface="Abadi MT Condensed Light" panose="020B0306030101010103" pitchFamily="34" charset="77"/>
            </a:endParaRPr>
          </a:p>
          <a:p>
            <a:pPr indent="-285750">
              <a:buFont typeface="Wingdings" pitchFamily="2" charset="2"/>
              <a:buChar char="§"/>
            </a:pPr>
            <a:r>
              <a:rPr lang="en-IN" sz="2000" dirty="0">
                <a:latin typeface="Abadi MT Condensed Light" panose="020B0306030101010103" pitchFamily="34" charset="77"/>
              </a:rPr>
              <a:t>As we can see most of the decisions are made using sales features. </a:t>
            </a:r>
          </a:p>
          <a:p>
            <a:endParaRPr lang="en-IN" sz="2000" dirty="0">
              <a:latin typeface="Abadi MT Condensed Light" panose="020B0306030101010103" pitchFamily="34" charset="77"/>
            </a:endParaRPr>
          </a:p>
          <a:p>
            <a:pPr indent="-285750">
              <a:buFont typeface="Wingdings" pitchFamily="2" charset="2"/>
              <a:buChar char="§"/>
            </a:pPr>
            <a:r>
              <a:rPr lang="en-IN" sz="2000" dirty="0">
                <a:latin typeface="Abadi MT Condensed Light" panose="020B0306030101010103" pitchFamily="34" charset="77"/>
              </a:rPr>
              <a:t>The model indicates 93% chances that customers are going to give reviews as good whereas more than 7% shows the rating will be bad.</a:t>
            </a:r>
          </a:p>
          <a:p>
            <a:pPr indent="-285750">
              <a:buFont typeface="Wingdings" pitchFamily="2" charset="2"/>
              <a:buChar char="§"/>
            </a:pPr>
            <a:endParaRPr lang="en-IN" sz="2000" dirty="0">
              <a:solidFill>
                <a:srgbClr val="000000"/>
              </a:solidFill>
              <a:latin typeface="Abadi MT Condensed Light" panose="020B0306030101010103" pitchFamily="34" charset="77"/>
              <a:ea typeface="Times New Roman" panose="02020603050405020304" pitchFamily="18" charset="0"/>
            </a:endParaRPr>
          </a:p>
          <a:p>
            <a:pPr indent="-285750">
              <a:buFont typeface="Wingdings" pitchFamily="2" charset="2"/>
              <a:buChar char="§"/>
            </a:pPr>
            <a:r>
              <a:rPr lang="en-IN" sz="2000" dirty="0">
                <a:latin typeface="Abadi MT Condensed Light" panose="020B0306030101010103" pitchFamily="34" charset="77"/>
                <a:ea typeface="Times New Roman" panose="02020603050405020304" pitchFamily="18" charset="0"/>
              </a:rPr>
              <a:t>The accuracy of decision tree is around 70%.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979445-7008-DC4F-A676-2DB279CF8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95" y="200831"/>
            <a:ext cx="9396766" cy="1099239"/>
          </a:xfrm>
        </p:spPr>
        <p:txBody>
          <a:bodyPr>
            <a:normAutofit/>
          </a:bodyPr>
          <a:lstStyle/>
          <a:p>
            <a:r>
              <a:rPr lang="en-US" sz="4300" dirty="0"/>
              <a:t>Decision</a:t>
            </a:r>
            <a:r>
              <a:rPr lang="en-US" sz="4300" b="1" dirty="0">
                <a:solidFill>
                  <a:srgbClr val="7E0780"/>
                </a:solidFill>
                <a:latin typeface="Abadi MT Condensed Light" panose="020B0306030101010103" pitchFamily="34" charset="77"/>
                <a:ea typeface="Apple Color Emoji" pitchFamily="2" charset="0"/>
              </a:rPr>
              <a:t> </a:t>
            </a:r>
            <a:r>
              <a:rPr lang="en-US" sz="4300" dirty="0"/>
              <a:t>Tree</a:t>
            </a:r>
          </a:p>
        </p:txBody>
      </p:sp>
    </p:spTree>
    <p:extLst>
      <p:ext uri="{BB962C8B-B14F-4D97-AF65-F5344CB8AC3E}">
        <p14:creationId xmlns:p14="http://schemas.microsoft.com/office/powerpoint/2010/main" val="2534191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1D9ECA0-17A9-A84F-8E5D-884053B9E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492" y="236194"/>
            <a:ext cx="6281928" cy="1197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B9633-BCAF-F64E-8AE2-EA64131D2F41}"/>
              </a:ext>
            </a:extLst>
          </p:cNvPr>
          <p:cNvSpPr txBox="1"/>
          <p:nvPr/>
        </p:nvSpPr>
        <p:spPr>
          <a:xfrm>
            <a:off x="343606" y="1730356"/>
            <a:ext cx="6281928" cy="4498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tx2"/>
              </a:buClr>
              <a:buSzPct val="85000"/>
              <a:buFont typeface="Arial" pitchFamily="34" charset="0"/>
              <a:buChar char="•"/>
            </a:pPr>
            <a:r>
              <a:rPr lang="en-US" sz="2400" dirty="0">
                <a:latin typeface="Abadi MT Condensed Light" panose="020B0306030101010103" pitchFamily="34" charset="77"/>
              </a:rPr>
              <a:t>Random forest combines hundreds or thousands of decision trees, trains each one on a slightly different set of the observations, splitting nodes in each tree considering a limited number of the features.</a:t>
            </a:r>
          </a:p>
          <a:p>
            <a:pPr indent="-182880" defTabSz="914400">
              <a:spcAft>
                <a:spcPts val="600"/>
              </a:spcAft>
              <a:buClr>
                <a:schemeClr val="tx2"/>
              </a:buClr>
              <a:buSzPct val="85000"/>
              <a:buFont typeface="Arial" pitchFamily="34" charset="0"/>
              <a:buChar char="•"/>
            </a:pPr>
            <a:endParaRPr lang="en-US" sz="2400" dirty="0">
              <a:latin typeface="Abadi MT Condensed Light" panose="020B0306030101010103" pitchFamily="34" charset="77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Abadi MT Condensed Light" panose="020B0306030101010103" pitchFamily="34" charset="77"/>
              </a:rPr>
              <a:t>Upon plotting the model, we can see that the </a:t>
            </a:r>
            <a:r>
              <a:rPr lang="en-IN" sz="2400" b="1" dirty="0">
                <a:latin typeface="Abadi MT Condensed Light" panose="020B0306030101010103" pitchFamily="34" charset="77"/>
              </a:rPr>
              <a:t>Out-of-Bag error </a:t>
            </a:r>
            <a:r>
              <a:rPr lang="en-IN" sz="2400" dirty="0">
                <a:latin typeface="Abadi MT Condensed Light" panose="020B0306030101010103" pitchFamily="34" charset="77"/>
              </a:rPr>
              <a:t>rate is consistent after about 150 trees and thus we fix the number of trees to 150 instead of plotting 2000 trees.</a:t>
            </a:r>
          </a:p>
          <a:p>
            <a:pPr indent="-182880" defTabSz="914400">
              <a:spcAft>
                <a:spcPts val="600"/>
              </a:spcAft>
              <a:buClr>
                <a:schemeClr val="tx2"/>
              </a:buClr>
              <a:buSzPct val="85000"/>
              <a:buFont typeface="Arial" pitchFamily="34" charset="0"/>
              <a:buChar char="•"/>
            </a:pPr>
            <a:endParaRPr lang="en-US" sz="2400" dirty="0">
              <a:latin typeface="Abadi MT Condensed Light" panose="020B0306030101010103" pitchFamily="34" charset="77"/>
            </a:endParaRPr>
          </a:p>
          <a:p>
            <a:pPr indent="-182880" defTabSz="914400">
              <a:spcAft>
                <a:spcPts val="600"/>
              </a:spcAft>
              <a:buClr>
                <a:schemeClr val="tx2"/>
              </a:buClr>
              <a:buSzPct val="85000"/>
              <a:buFont typeface="Arial" pitchFamily="34" charset="0"/>
              <a:buChar char="•"/>
            </a:pPr>
            <a:r>
              <a:rPr lang="en-US" sz="2400" dirty="0">
                <a:latin typeface="Abadi MT Condensed Light" panose="020B0306030101010103" pitchFamily="34" charset="77"/>
              </a:rPr>
              <a:t>The Random Forest model gives an accuracy of 82%.</a:t>
            </a:r>
          </a:p>
          <a:p>
            <a:pPr indent="-182880" defTabSz="914400">
              <a:spcAft>
                <a:spcPts val="600"/>
              </a:spcAft>
              <a:buClr>
                <a:schemeClr val="tx2"/>
              </a:buClr>
              <a:buSzPct val="85000"/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E06F9A9-9C1B-994B-A4D5-7F625B097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710" y="1248810"/>
            <a:ext cx="4860798" cy="546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8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1E3F4E1-B084-4FFF-9627-13782BE0B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E5CBC-A24C-E74D-9977-D1D815CD2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  <a:latin typeface="Abadi MT Condensed Light" panose="020B0306030101010103" pitchFamily="34" charset="77"/>
              </a:rPr>
              <a:t>Comparison of model accuracy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F8051AB-C2F8-461F-812A-3E588621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481E0C28-CB2F-425F-98C5-AF23B9B70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B2879C-F0B1-4195-A323-E97B6065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80B00E-1C99-394A-946D-644D5D3710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201078"/>
              </p:ext>
            </p:extLst>
          </p:nvPr>
        </p:nvGraphicFramePr>
        <p:xfrm>
          <a:off x="4507582" y="1806497"/>
          <a:ext cx="7446525" cy="3636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6734">
                  <a:extLst>
                    <a:ext uri="{9D8B030D-6E8A-4147-A177-3AD203B41FA5}">
                      <a16:colId xmlns:a16="http://schemas.microsoft.com/office/drawing/2014/main" val="2303540403"/>
                    </a:ext>
                  </a:extLst>
                </a:gridCol>
                <a:gridCol w="3289791">
                  <a:extLst>
                    <a:ext uri="{9D8B030D-6E8A-4147-A177-3AD203B41FA5}">
                      <a16:colId xmlns:a16="http://schemas.microsoft.com/office/drawing/2014/main" val="1671601665"/>
                    </a:ext>
                  </a:extLst>
                </a:gridCol>
              </a:tblGrid>
              <a:tr h="958905">
                <a:tc>
                  <a:txBody>
                    <a:bodyPr/>
                    <a:lstStyle/>
                    <a:p>
                      <a:r>
                        <a:rPr lang="en-US" sz="2400">
                          <a:latin typeface="Abadi MT Condensed Light" panose="020B0306030101010103" pitchFamily="34" charset="77"/>
                        </a:rPr>
                        <a:t>ML MODELS IMPLEMENTED</a:t>
                      </a:r>
                    </a:p>
                  </a:txBody>
                  <a:tcPr marL="104537" marR="104537" marT="52268" marB="52268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Abadi MT Condensed Light" panose="020B0306030101010103" pitchFamily="34" charset="77"/>
                        </a:rPr>
                        <a:t>ACCURACY</a:t>
                      </a:r>
                    </a:p>
                  </a:txBody>
                  <a:tcPr marL="104537" marR="104537" marT="52268" marB="52268"/>
                </a:tc>
                <a:extLst>
                  <a:ext uri="{0D108BD9-81ED-4DB2-BD59-A6C34878D82A}">
                    <a16:rowId xmlns:a16="http://schemas.microsoft.com/office/drawing/2014/main" val="776796324"/>
                  </a:ext>
                </a:extLst>
              </a:tr>
              <a:tr h="1190503">
                <a:tc>
                  <a:txBody>
                    <a:bodyPr/>
                    <a:lstStyle/>
                    <a:p>
                      <a:r>
                        <a:rPr lang="en-US" sz="2100" dirty="0"/>
                        <a:t>K-nearest Neighbors</a:t>
                      </a:r>
                    </a:p>
                  </a:txBody>
                  <a:tcPr marL="104537" marR="104537" marT="52268" marB="52268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60% (for k=1)</a:t>
                      </a:r>
                    </a:p>
                    <a:p>
                      <a:r>
                        <a:rPr lang="en-US" sz="2100" dirty="0"/>
                        <a:t>90% (for optimum k = 7)</a:t>
                      </a:r>
                    </a:p>
                  </a:txBody>
                  <a:tcPr marL="104537" marR="104537" marT="52268" marB="52268"/>
                </a:tc>
                <a:extLst>
                  <a:ext uri="{0D108BD9-81ED-4DB2-BD59-A6C34878D82A}">
                    <a16:rowId xmlns:a16="http://schemas.microsoft.com/office/drawing/2014/main" val="975131690"/>
                  </a:ext>
                </a:extLst>
              </a:tr>
              <a:tr h="495709">
                <a:tc>
                  <a:txBody>
                    <a:bodyPr/>
                    <a:lstStyle/>
                    <a:p>
                      <a:r>
                        <a:rPr lang="en-US" sz="2100"/>
                        <a:t>Naïve Bayes</a:t>
                      </a:r>
                    </a:p>
                  </a:txBody>
                  <a:tcPr marL="104537" marR="104537" marT="52268" marB="52268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69.58%</a:t>
                      </a:r>
                    </a:p>
                  </a:txBody>
                  <a:tcPr marL="104537" marR="104537" marT="52268" marB="52268"/>
                </a:tc>
                <a:extLst>
                  <a:ext uri="{0D108BD9-81ED-4DB2-BD59-A6C34878D82A}">
                    <a16:rowId xmlns:a16="http://schemas.microsoft.com/office/drawing/2014/main" val="2114478120"/>
                  </a:ext>
                </a:extLst>
              </a:tr>
              <a:tr h="495709">
                <a:tc>
                  <a:txBody>
                    <a:bodyPr/>
                    <a:lstStyle/>
                    <a:p>
                      <a:r>
                        <a:rPr lang="en-US" sz="2100"/>
                        <a:t>Decision Trees</a:t>
                      </a:r>
                    </a:p>
                  </a:txBody>
                  <a:tcPr marL="104537" marR="104537" marT="52268" marB="52268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70%</a:t>
                      </a:r>
                    </a:p>
                  </a:txBody>
                  <a:tcPr marL="104537" marR="104537" marT="52268" marB="52268"/>
                </a:tc>
                <a:extLst>
                  <a:ext uri="{0D108BD9-81ED-4DB2-BD59-A6C34878D82A}">
                    <a16:rowId xmlns:a16="http://schemas.microsoft.com/office/drawing/2014/main" val="1946829292"/>
                  </a:ext>
                </a:extLst>
              </a:tr>
              <a:tr h="495709">
                <a:tc>
                  <a:txBody>
                    <a:bodyPr/>
                    <a:lstStyle/>
                    <a:p>
                      <a:r>
                        <a:rPr lang="en-US" sz="2100"/>
                        <a:t>Random Forest</a:t>
                      </a:r>
                    </a:p>
                  </a:txBody>
                  <a:tcPr marL="104537" marR="104537" marT="52268" marB="52268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82%</a:t>
                      </a:r>
                    </a:p>
                  </a:txBody>
                  <a:tcPr marL="104537" marR="104537" marT="52268" marB="52268"/>
                </a:tc>
                <a:extLst>
                  <a:ext uri="{0D108BD9-81ED-4DB2-BD59-A6C34878D82A}">
                    <a16:rowId xmlns:a16="http://schemas.microsoft.com/office/drawing/2014/main" val="4239912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355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3">
            <a:extLst>
              <a:ext uri="{FF2B5EF4-FFF2-40B4-BE49-F238E27FC236}">
                <a16:creationId xmlns:a16="http://schemas.microsoft.com/office/drawing/2014/main" id="{935B8EF4-1A59-4D23-9073-CC822D6C3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B4FF0-A7FA-0A43-9FAB-CC53CCA5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965200"/>
            <a:ext cx="3505495" cy="47736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50" name="Rectangle 35">
            <a:extLst>
              <a:ext uri="{FF2B5EF4-FFF2-40B4-BE49-F238E27FC236}">
                <a16:creationId xmlns:a16="http://schemas.microsoft.com/office/drawing/2014/main" id="{F05075F9-95DE-4EE5-8B27-45016C98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ounded Rectangle 9">
            <a:extLst>
              <a:ext uri="{FF2B5EF4-FFF2-40B4-BE49-F238E27FC236}">
                <a16:creationId xmlns:a16="http://schemas.microsoft.com/office/drawing/2014/main" id="{F1FA2CDB-3235-4224-8583-449FAD4E7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39">
            <a:extLst>
              <a:ext uri="{FF2B5EF4-FFF2-40B4-BE49-F238E27FC236}">
                <a16:creationId xmlns:a16="http://schemas.microsoft.com/office/drawing/2014/main" id="{634317E1-B08F-401E-8A71-42E0BF6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AF7592E7-7B13-4748-915C-D4665B9AF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917484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5176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03C1FDD-3EB9-4E32-AAFF-F0872E904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C4B3D9-75AB-4AAB-B53A-4232B752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1D73A963-D417-4FD9-851E-5E323F67D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E40AAF-9C56-4002-B55E-6A255814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4F217F-0736-44C0-9047-DD52FCA2F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DCB6E42-3037-40F7-A351-6B952A870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4A75CA5D-22B2-46C8-B531-5DCF10206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83853-72FE-6146-AE3C-ACE6A809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Time Series Forecasting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FF5A28-09B8-4C96-A537-B92CAF207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3919F0EA-72CA-4A80-A631-3121421A6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65DF5A-3779-A448-A6B6-D2F88C59C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067" y="2286162"/>
            <a:ext cx="3497613" cy="3681697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F3B75F-0D71-EC4E-B2AA-F353770BC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7269" y="2414305"/>
            <a:ext cx="3566138" cy="3681696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63F77-F56F-481D-8A29-51EC97B926EF}"/>
              </a:ext>
            </a:extLst>
          </p:cNvPr>
          <p:cNvSpPr txBox="1"/>
          <p:nvPr/>
        </p:nvSpPr>
        <p:spPr>
          <a:xfrm>
            <a:off x="7040970" y="2587999"/>
            <a:ext cx="5114093" cy="3654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indent="-18288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  <a:p>
            <a:pPr marL="285750" marR="0" indent="-28575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 series provide predictions about future trends based on historical data.</a:t>
            </a:r>
            <a:br>
              <a:rPr lang="en-US" sz="1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1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marR="0" indent="-28575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Monthly Analysis: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From the graph, the sales are mostly flat across years except for mid 2018 to end 2018, where there is an unusual spike in sales figures. </a:t>
            </a:r>
            <a:br>
              <a:rPr lang="en-US" sz="1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1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Seasonal Trends: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boxplot shows the distribution of sales for each month over the five years period. For each bar, boundaries highlight the quantile regions. 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r>
              <a:rPr lang="en-US" sz="1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Average sales figures are more for September. And over the years , February and March, seem to have a widespread in the range of sale figures when compared to other months.</a:t>
            </a:r>
          </a:p>
          <a:p>
            <a:pPr marR="0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</a:pPr>
            <a:endParaRPr lang="en-US" sz="11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82364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7A90F1A-1B85-D747-A87E-BFAEC3AEA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65" y="1077054"/>
            <a:ext cx="5072995" cy="3966299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242A0F2-CAE5-4240-A091-F3E457B1A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991" y="1077054"/>
            <a:ext cx="4688725" cy="39662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E80D64-DC06-2D4A-B660-B64FA70D7938}"/>
              </a:ext>
            </a:extLst>
          </p:cNvPr>
          <p:cNvSpPr txBox="1"/>
          <p:nvPr/>
        </p:nvSpPr>
        <p:spPr>
          <a:xfrm>
            <a:off x="380637" y="255097"/>
            <a:ext cx="477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badi MT Condensed Light" panose="020B0306030101010103" pitchFamily="34" charset="77"/>
                <a:ea typeface="+mj-ea"/>
                <a:cs typeface="+mj-cs"/>
              </a:rPr>
              <a:t>Decomposition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BFE09-D373-BA4A-8BA1-F8D4578102A3}"/>
              </a:ext>
            </a:extLst>
          </p:cNvPr>
          <p:cNvSpPr txBox="1"/>
          <p:nvPr/>
        </p:nvSpPr>
        <p:spPr>
          <a:xfrm>
            <a:off x="7000240" y="5705935"/>
            <a:ext cx="4995692" cy="763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  <a:t>The Plot is the overlay of sales data per month over five years.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A658B-7614-0C45-BB40-87039AA9E46C}"/>
              </a:ext>
            </a:extLst>
          </p:cNvPr>
          <p:cNvSpPr txBox="1"/>
          <p:nvPr/>
        </p:nvSpPr>
        <p:spPr>
          <a:xfrm>
            <a:off x="102281" y="5705935"/>
            <a:ext cx="6486087" cy="109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lnSpc>
                <a:spcPct val="90000"/>
              </a:lnSpc>
              <a:spcBef>
                <a:spcPts val="1200"/>
              </a:spcBef>
              <a:buClr>
                <a:srgbClr val="689D9B"/>
              </a:buClr>
              <a:buSzPct val="85000"/>
              <a:buFont typeface="Wingdings" pitchFamily="2" charset="2"/>
              <a:buChar char="§"/>
            </a:pPr>
            <a: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  <a:t>Data decomposition provides insight into data and can help comprehend the data better. From the decomposed data we observe, trend, seasonal and random components.</a:t>
            </a:r>
          </a:p>
        </p:txBody>
      </p:sp>
    </p:spTree>
    <p:extLst>
      <p:ext uri="{BB962C8B-B14F-4D97-AF65-F5344CB8AC3E}">
        <p14:creationId xmlns:p14="http://schemas.microsoft.com/office/powerpoint/2010/main" val="3568397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A8EC-7E8E-1B4D-A735-74258698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8238"/>
            <a:ext cx="9404723" cy="624242"/>
          </a:xfrm>
        </p:spPr>
        <p:txBody>
          <a:bodyPr/>
          <a:lstStyle/>
          <a:p>
            <a:r>
              <a:rPr lang="en-US" dirty="0"/>
              <a:t>MODEL IMPLEMENTATION (ARIMA)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1FCE-FD08-2F4B-8D7F-82E0A2573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24560"/>
            <a:ext cx="11927840" cy="576520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  <a:t>To satisfy the time series assumptions, we need to remove the non-stationary from the data and check the Seasonality. </a:t>
            </a:r>
            <a:b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</a:br>
            <a:b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</a:br>
            <a:endParaRPr lang="en-US" sz="2400" dirty="0">
              <a:latin typeface="Abadi MT Condensed Light" panose="020B0306030101010103" pitchFamily="34" charset="77"/>
              <a:ea typeface="Apple Color Emoji" pitchFamily="2" charset="0"/>
            </a:endParaRPr>
          </a:p>
          <a:p>
            <a:endParaRPr lang="en-US" sz="2400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408FC67-18BB-4947-80B8-1DE60D32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54" y="1854779"/>
            <a:ext cx="5364433" cy="666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DA8EE-CDFE-F644-A0C3-84478A0F1ED8}"/>
              </a:ext>
            </a:extLst>
          </p:cNvPr>
          <p:cNvSpPr txBox="1"/>
          <p:nvPr/>
        </p:nvSpPr>
        <p:spPr>
          <a:xfrm>
            <a:off x="420654" y="2858192"/>
            <a:ext cx="4283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model gives: </a:t>
            </a:r>
          </a:p>
          <a:p>
            <a:r>
              <a:rPr lang="en-US" dirty="0"/>
              <a:t>Log Likelihood = -527 and AIC = 1062</a:t>
            </a:r>
          </a:p>
          <a:p>
            <a:endParaRPr lang="en-US" dirty="0"/>
          </a:p>
          <a:p>
            <a:r>
              <a:rPr lang="en-US" dirty="0"/>
              <a:t>RMSE= 1577.423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9016B8-7491-3A4D-A844-5CE4CC791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547136"/>
            <a:ext cx="5638800" cy="527470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DEE7AFF-2C45-254C-8ACE-BE78797F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54" y="4336474"/>
            <a:ext cx="5494382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16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EB1E-D824-462A-91F9-77DCD3DF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99098"/>
            <a:ext cx="10058400" cy="53463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Abadi MT Condensed Light" panose="020B0306030101010103" pitchFamily="34" charset="77"/>
              </a:rPr>
              <a:t>Comparison with other Models: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735F56-CED9-455A-8187-8ADBD6ECB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17" y="1021856"/>
            <a:ext cx="5641733" cy="3732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15ED7C-0ECA-4027-823C-814703ABF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88" y="1021856"/>
            <a:ext cx="5194718" cy="37324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5E61F-441F-430E-A27C-F757BE3C7309}"/>
              </a:ext>
            </a:extLst>
          </p:cNvPr>
          <p:cNvSpPr txBox="1"/>
          <p:nvPr/>
        </p:nvSpPr>
        <p:spPr>
          <a:xfrm>
            <a:off x="1105017" y="5644903"/>
            <a:ext cx="9605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 MT Condensed Light" panose="020B0306030101010103" pitchFamily="34" charset="77"/>
              </a:rPr>
              <a:t>In conclusion, on comparing RMSE,  AIC, BIC values,  Arima model performs better than other models.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11665-83F2-4848-99FE-316AB245A1DF}"/>
              </a:ext>
            </a:extLst>
          </p:cNvPr>
          <p:cNvSpPr txBox="1"/>
          <p:nvPr/>
        </p:nvSpPr>
        <p:spPr>
          <a:xfrm>
            <a:off x="1798320" y="5034418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RMSE = 1746.319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FA30B-8C50-4649-9426-432F054C36CA}"/>
              </a:ext>
            </a:extLst>
          </p:cNvPr>
          <p:cNvSpPr txBox="1"/>
          <p:nvPr/>
        </p:nvSpPr>
        <p:spPr>
          <a:xfrm>
            <a:off x="7691120" y="5038023"/>
            <a:ext cx="200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RMSE = 1991.616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11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B1115DF5-AFBD-4F66-AE21-09484AD4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3D1B7F8-74CC-4614-855A-84CC82628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16BEC653-A047-40E7-A65C-5C7D3EDE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CA27089-EF20-428F-BEFB-D680CC61A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BFA68AB-4F1A-4721-A4D2-0C578829A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43CBC87-A39A-44E4-9EE2-21CCD5CED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1E3F4E1-B084-4FFF-9627-13782BE0B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2498E-E408-D848-9E52-668544F3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  <a:latin typeface="Abadi MT Condensed Light" panose="020B0306030101010103" pitchFamily="34" charset="77"/>
              </a:rPr>
              <a:t> </a:t>
            </a:r>
            <a:br>
              <a:rPr lang="en-US" sz="3200" dirty="0">
                <a:solidFill>
                  <a:srgbClr val="EBEBEB"/>
                </a:solidFill>
                <a:latin typeface="Abadi MT Condensed Light" panose="020B0306030101010103" pitchFamily="34" charset="77"/>
              </a:rPr>
            </a:br>
            <a:r>
              <a:rPr lang="en-US" sz="3200" dirty="0">
                <a:solidFill>
                  <a:srgbClr val="EBEBEB"/>
                </a:solidFill>
                <a:latin typeface="Abadi MT Condensed Light" panose="020B0306030101010103" pitchFamily="34" charset="77"/>
              </a:rPr>
              <a:t>How can the store benefit from implementing the above machine learning models?</a:t>
            </a:r>
            <a:br>
              <a:rPr lang="en-US" sz="3200" dirty="0">
                <a:solidFill>
                  <a:srgbClr val="EBEBEB"/>
                </a:solidFill>
              </a:rPr>
            </a:br>
            <a:endParaRPr lang="en-US" sz="3200" dirty="0">
              <a:solidFill>
                <a:srgbClr val="EBEBEB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1F8051AB-C2F8-461F-812A-3E588621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Freeform 11">
            <a:extLst>
              <a:ext uri="{FF2B5EF4-FFF2-40B4-BE49-F238E27FC236}">
                <a16:creationId xmlns:a16="http://schemas.microsoft.com/office/drawing/2014/main" id="{481E0C28-CB2F-425F-98C5-AF23B9B70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DB2879C-F0B1-4195-A323-E97B6065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9" name="TextBox 3">
            <a:extLst>
              <a:ext uri="{FF2B5EF4-FFF2-40B4-BE49-F238E27FC236}">
                <a16:creationId xmlns:a16="http://schemas.microsoft.com/office/drawing/2014/main" id="{5E759564-4D69-411A-8307-377D215536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718548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94008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06028-4C9C-CF49-9ADB-DB6C5623B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2743201"/>
            <a:ext cx="3294389" cy="96644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F635-C7DC-6749-9396-08D988A8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267818"/>
            <a:ext cx="5919503" cy="497042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IN" sz="2400" dirty="0">
                <a:latin typeface="Abadi MT Condensed Light" panose="020B0306030101010103" pitchFamily="34" charset="77"/>
              </a:rPr>
              <a:t>In all performance metrics, Random Forest model has the highest accuracy in predicting the customer rating for the various footwears.</a:t>
            </a:r>
          </a:p>
          <a:p>
            <a:pPr>
              <a:lnSpc>
                <a:spcPct val="90000"/>
              </a:lnSpc>
            </a:pPr>
            <a:r>
              <a:rPr lang="en-IN" sz="2400" dirty="0">
                <a:latin typeface="Abadi MT Condensed Light" panose="020B0306030101010103" pitchFamily="34" charset="77"/>
              </a:rPr>
              <a:t>Time series can successfully predict the future sales of the footwear store. </a:t>
            </a:r>
          </a:p>
          <a:p>
            <a:pPr>
              <a:lnSpc>
                <a:spcPct val="90000"/>
              </a:lnSpc>
            </a:pPr>
            <a:r>
              <a:rPr lang="en-IN" sz="2400" dirty="0">
                <a:latin typeface="Abadi MT Condensed Light" panose="020B0306030101010103" pitchFamily="34" charset="77"/>
              </a:rPr>
              <a:t>The store witnessed a hike in sales between July and November,2018.</a:t>
            </a:r>
          </a:p>
          <a:p>
            <a:pPr>
              <a:lnSpc>
                <a:spcPct val="90000"/>
              </a:lnSpc>
            </a:pPr>
            <a:r>
              <a:rPr lang="en-IN" sz="2400" dirty="0">
                <a:latin typeface="Abadi MT Condensed Light" panose="020B0306030101010103" pitchFamily="34" charset="77"/>
              </a:rPr>
              <a:t>The store has maximum high ratings for majority of their products, but they need to work on the Customer return aspect.</a:t>
            </a:r>
          </a:p>
          <a:p>
            <a:pPr>
              <a:lnSpc>
                <a:spcPct val="90000"/>
              </a:lnSpc>
            </a:pPr>
            <a:r>
              <a:rPr lang="en-IN" sz="2400" dirty="0">
                <a:latin typeface="Abadi MT Condensed Light" panose="020B0306030101010103" pitchFamily="34" charset="77"/>
              </a:rPr>
              <a:t>The footwears that are on discount are not making much difference to the store’s sales. So the store management needs to change their discount pattern.</a:t>
            </a:r>
          </a:p>
          <a:p>
            <a:pPr>
              <a:lnSpc>
                <a:spcPct val="90000"/>
              </a:lnSpc>
            </a:pPr>
            <a:endParaRPr lang="en-IN" dirty="0">
              <a:latin typeface="Abadi MT Condensed Light" panose="020B0306030101010103" pitchFamily="34" charset="77"/>
            </a:endParaRP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90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358B-C256-8748-BCFA-CD8770751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938629"/>
          </a:xfrm>
        </p:spPr>
        <p:txBody>
          <a:bodyPr/>
          <a:lstStyle/>
          <a:p>
            <a:r>
              <a:rPr lang="en-US">
                <a:latin typeface="Rockwell Condensed" panose="02060603050405020104" pitchFamily="18" charset="77"/>
              </a:rPr>
              <a:t>Links </a:t>
            </a:r>
            <a:r>
              <a:rPr lang="en-US" dirty="0">
                <a:latin typeface="Rockwell Condensed" panose="02060603050405020104" pitchFamily="18" charset="77"/>
              </a:rPr>
              <a:t>&amp; 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71A14-1DFE-2F41-8F54-A2D2E150E207}"/>
              </a:ext>
            </a:extLst>
          </p:cNvPr>
          <p:cNvSpPr txBox="1"/>
          <p:nvPr/>
        </p:nvSpPr>
        <p:spPr>
          <a:xfrm>
            <a:off x="0" y="5273040"/>
            <a:ext cx="1131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4E421-3C02-584D-83BC-13911F9FF709}"/>
              </a:ext>
            </a:extLst>
          </p:cNvPr>
          <p:cNvSpPr txBox="1"/>
          <p:nvPr/>
        </p:nvSpPr>
        <p:spPr>
          <a:xfrm>
            <a:off x="880083" y="1342860"/>
            <a:ext cx="80356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hlinkClick r:id="rId2"/>
              </a:rPr>
              <a:t>https://www.rdocumentation.org/packages/e1071/versions/1.7-3/topics/naiveBayes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3"/>
              </a:rPr>
              <a:t>https://towardsdatascience.com/random-forest-in-r-f66adf80ec9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4"/>
              </a:rPr>
              <a:t>https://medium.com/@Synced/how-random-forest-algorithm-works-in-machine-learning-3c0fe15b6674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5"/>
              </a:rPr>
              <a:t>https://datascienceplus.com/time-series-analysis-using-arima-model-in-r</a:t>
            </a:r>
            <a:br>
              <a:rPr lang="en-US" dirty="0"/>
            </a:b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http://rstudio-pubs-static.s3.amazonaws.com/318411_18399592759841f2a151e445adb851c7.html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34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26AE-A47A-E849-BA83-085EA73CBD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dirty="0">
                <a:latin typeface="Abadi MT Condensed Light" panose="020B0306030101010103" pitchFamily="34" charset="77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0B1920-5D5E-A443-A05C-ECB44D7756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badi MT Condensed Light" panose="020B0306030101010103" pitchFamily="34" charset="77"/>
              </a:rPr>
              <a:t>Be Home, Stay Safe.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178104-F522-B74F-B746-A899FEAB2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04493" y="2937164"/>
            <a:ext cx="5215548" cy="37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25482F9D-E110-434E-9B4F-41A3F5CB2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779FF2E-BB5C-4805-AAD5-275495A2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7415D-5134-6541-99FD-B9CF20FB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Aim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6EB83258-50E7-4A51-8C48-ADA7CD7FC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4188960-1398-409C-BA5D-F87CCB743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C2917F-82F9-4F69-83BD-FB6C033AA0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59210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9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D47E6-5466-D64F-B22D-05D27476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Dataset Information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805BF231-093B-4567-BDF7-257BD4CD2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393646"/>
              </p:ext>
            </p:extLst>
          </p:nvPr>
        </p:nvGraphicFramePr>
        <p:xfrm>
          <a:off x="646111" y="1482436"/>
          <a:ext cx="9841780" cy="492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163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7">
            <a:extLst>
              <a:ext uri="{FF2B5EF4-FFF2-40B4-BE49-F238E27FC236}">
                <a16:creationId xmlns:a16="http://schemas.microsoft.com/office/drawing/2014/main" id="{8EC4455B-AF93-4C87-8533-477169FD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EC179-420A-F84D-9FC0-97A2761E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D8D9B64-B705-46A2-945D-38A3395C2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FF84D101-15AA-444C-814E-882E92040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" name="Graphic 6" descr="Label">
            <a:extLst>
              <a:ext uri="{FF2B5EF4-FFF2-40B4-BE49-F238E27FC236}">
                <a16:creationId xmlns:a16="http://schemas.microsoft.com/office/drawing/2014/main" id="{F77BAA40-61C0-46C4-A603-ED554B777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484" y="2672367"/>
            <a:ext cx="3413845" cy="341384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BA951-B01A-E14A-A065-F466CEBD7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416" y="2548281"/>
            <a:ext cx="7154279" cy="3658689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Distribution of Product return?</a:t>
            </a:r>
          </a:p>
          <a:p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How many products are on discount?</a:t>
            </a:r>
          </a:p>
          <a:p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What is the products count </a:t>
            </a:r>
            <a:r>
              <a:rPr lang="en-US" sz="2400" dirty="0" err="1">
                <a:solidFill>
                  <a:schemeClr val="bg1"/>
                </a:solidFill>
                <a:latin typeface="Abadi MT Condensed Light" panose="020B0306030101010103" pitchFamily="34" charset="77"/>
              </a:rPr>
              <a:t>w.r.t</a:t>
            </a:r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Ratings?</a:t>
            </a:r>
          </a:p>
          <a:p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Is there any effect of discount on sales?</a:t>
            </a:r>
          </a:p>
          <a:p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What is the footwear count by categories grouped by Customer Return?</a:t>
            </a:r>
          </a:p>
          <a:p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Brand-wise count of footwear </a:t>
            </a:r>
            <a:r>
              <a:rPr lang="en-US" sz="2400" dirty="0" err="1">
                <a:solidFill>
                  <a:schemeClr val="bg1"/>
                </a:solidFill>
                <a:latin typeface="Abadi MT Condensed Light" panose="020B0306030101010103" pitchFamily="34" charset="77"/>
              </a:rPr>
              <a:t>w.r.t</a:t>
            </a:r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 discount offered?</a:t>
            </a:r>
          </a:p>
          <a:p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Is there a link between product ratings and customer return?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98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95DAE2D9-3AC6-2243-B89F-F9A46303F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947057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Distribution of Product return?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AAF1295-B0F8-D14F-BB6A-E46913BE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517454" cy="294741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  <a:t>The shop has approximately 30% product return rate.</a:t>
            </a:r>
            <a:b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</a:br>
            <a:endParaRPr lang="en-US" sz="2400" dirty="0">
              <a:latin typeface="Abadi MT Condensed Light" panose="020B0306030101010103" pitchFamily="34" charset="77"/>
              <a:ea typeface="Apple Color Emoji" pitchFamily="2" charset="0"/>
            </a:endParaRPr>
          </a:p>
          <a:p>
            <a:r>
              <a:rPr lang="en-US" sz="2400" dirty="0">
                <a:latin typeface="Abadi MT Condensed Light" panose="020B0306030101010103" pitchFamily="34" charset="77"/>
                <a:ea typeface="Apple Color Emoji" pitchFamily="2" charset="0"/>
              </a:rPr>
              <a:t>This is one of the important aspect that any retail store should focus on.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FAF5D87E-009E-B447-82B1-F22961DF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716" y="947057"/>
            <a:ext cx="7336973" cy="55027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5781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8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88" name="Picture 90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0" name="Oval 92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2" name="Picture 94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94" name="Picture 96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96" name="Rectangle 98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0ECFB-5D40-7942-9835-4854A296F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How many products are on discount?</a:t>
            </a:r>
          </a:p>
        </p:txBody>
      </p:sp>
      <p:sp>
        <p:nvSpPr>
          <p:cNvPr id="98" name="Freeform 11">
            <a:extLst>
              <a:ext uri="{FF2B5EF4-FFF2-40B4-BE49-F238E27FC236}">
                <a16:creationId xmlns:a16="http://schemas.microsoft.com/office/drawing/2014/main" id="{658368D8-D75D-4823-A7A0-A59C08C6F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91CB0D8-FCC7-402D-A22B-47D345BD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id="{AF5F0A42-AA4F-47C8-BF18-C22FD12B4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52B1A1D-D947-43CC-882E-78CECF8D1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23CD-263F-CB44-9D6B-9B4669A18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82880" indent="-182880">
              <a:buFont typeface="Wingdings 3" charset="2"/>
              <a:buChar char=""/>
            </a:pPr>
            <a:r>
              <a:rPr lang="en-US" sz="2400" dirty="0">
                <a:latin typeface="Abadi MT Condensed Light" panose="020B0306030101010103" pitchFamily="34" charset="77"/>
              </a:rPr>
              <a:t>Out of the 1826 footwears, the store offers discount on approximately 750 of them.</a:t>
            </a:r>
          </a:p>
          <a:p>
            <a:pPr marL="182880" indent="-182880">
              <a:buFont typeface="Wingdings 3" charset="2"/>
              <a:buChar char=""/>
            </a:pPr>
            <a:r>
              <a:rPr lang="en-US" sz="2400" dirty="0">
                <a:latin typeface="Abadi MT Condensed Light" panose="020B0306030101010103" pitchFamily="34" charset="77"/>
              </a:rPr>
              <a:t>The remaining 1076 pairs of footwear have no discounts and can be termed as NEW ARRIVALS.</a:t>
            </a:r>
          </a:p>
          <a:p>
            <a:pPr>
              <a:buFont typeface="Wingdings 3" charset="2"/>
              <a:buChar char="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B0080-28D7-374A-ABB0-6F16C8160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329" y="570703"/>
            <a:ext cx="6846453" cy="60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0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>
            <a:extLst>
              <a:ext uri="{FF2B5EF4-FFF2-40B4-BE49-F238E27FC236}">
                <a16:creationId xmlns:a16="http://schemas.microsoft.com/office/drawing/2014/main" id="{95DAE2D9-3AC6-2243-B89F-F9A46303F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925" y="192097"/>
            <a:ext cx="3642360" cy="175393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What is the products count </a:t>
            </a:r>
            <a:r>
              <a:rPr lang="en-US" sz="3200" dirty="0" err="1">
                <a:latin typeface="Abadi MT Condensed Light" panose="020B0306030101010103" pitchFamily="34" charset="77"/>
              </a:rPr>
              <a:t>w.r.t</a:t>
            </a:r>
            <a:r>
              <a:rPr lang="en-US" sz="3200" dirty="0">
                <a:latin typeface="Abadi MT Condensed Light" panose="020B0306030101010103" pitchFamily="34" charset="77"/>
              </a:rPr>
              <a:t> ratings?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AAF1295-B0F8-D14F-BB6A-E46913BE7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err="1">
                <a:latin typeface="Abadi MT Condensed Light" panose="020B0306030101010103" pitchFamily="34" charset="77"/>
                <a:ea typeface="Apple Color Emoji" pitchFamily="2" charset="0"/>
              </a:rPr>
              <a:t>ent</a:t>
            </a:r>
            <a:r>
              <a:rPr lang="en-US" sz="2600" b="1" dirty="0">
                <a:latin typeface="Abadi MT Condensed Light" panose="020B0306030101010103" pitchFamily="34" charset="77"/>
                <a:ea typeface="Apple Color Emoji" pitchFamily="2" charset="0"/>
              </a:rPr>
              <a:t> should work on this.</a:t>
            </a:r>
          </a:p>
          <a:p>
            <a:endParaRPr lang="en-US" dirty="0">
              <a:latin typeface="Abadi MT Condensed Light" panose="020B0306030101010103" pitchFamily="34" charset="77"/>
              <a:ea typeface="Apple Color Emoji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9F2BB-7B91-6948-ABD5-862957E6E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4925" y="1946032"/>
            <a:ext cx="3642360" cy="443132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endParaRPr lang="en-US" sz="2800" dirty="0">
              <a:solidFill>
                <a:schemeClr val="tx1"/>
              </a:solidFill>
              <a:latin typeface="Abadi MT Condensed Light" panose="020B0306030101010103" pitchFamily="34" charset="77"/>
              <a:ea typeface="Apple Color Emoji" pitchFamily="2" charset="0"/>
            </a:endParaRPr>
          </a:p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800" dirty="0">
                <a:latin typeface="Abadi MT Condensed Light" panose="020B0306030101010103" pitchFamily="34" charset="77"/>
                <a:ea typeface="Apple Color Emoji" pitchFamily="2" charset="0"/>
              </a:rPr>
              <a:t>The store has received rating 5 from maximum of the customers(around 950). </a:t>
            </a:r>
          </a:p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800" dirty="0">
                <a:latin typeface="Abadi MT Condensed Light" panose="020B0306030101010103" pitchFamily="34" charset="77"/>
                <a:ea typeface="Apple Color Emoji" pitchFamily="2" charset="0"/>
              </a:rPr>
              <a:t>Cannot neglect the fact that rating 1 has also around 300 count.</a:t>
            </a:r>
          </a:p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800" dirty="0">
                <a:latin typeface="Abadi MT Condensed Light" panose="020B0306030101010103" pitchFamily="34" charset="77"/>
                <a:ea typeface="Apple Color Emoji" pitchFamily="2" charset="0"/>
              </a:rPr>
              <a:t>The store management should work on this.</a:t>
            </a:r>
          </a:p>
          <a:p>
            <a:endParaRPr lang="en-US" sz="2800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3669341-4786-CC44-BDCC-B18EAF720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15" y="555351"/>
            <a:ext cx="7527748" cy="58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D690-798A-624F-897E-9FEFC755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640" y="357555"/>
            <a:ext cx="3513406" cy="182293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badi MT Condensed Light" panose="020B0306030101010103" pitchFamily="34" charset="77"/>
              </a:rPr>
              <a:t>Distribution of sale </a:t>
            </a:r>
            <a:r>
              <a:rPr lang="en-US" sz="3200" dirty="0" err="1">
                <a:latin typeface="Abadi MT Condensed Light" panose="020B0306030101010103" pitchFamily="34" charset="77"/>
              </a:rPr>
              <a:t>w.r.t</a:t>
            </a:r>
            <a:r>
              <a:rPr lang="en-US" sz="3200" dirty="0">
                <a:latin typeface="Abadi MT Condensed Light" panose="020B0306030101010103" pitchFamily="34" charset="77"/>
              </a:rPr>
              <a:t> footwear categories?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32D9A5-6E56-014B-985C-B3C7D244B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49640" y="2367474"/>
            <a:ext cx="3513406" cy="4132971"/>
          </a:xfrm>
        </p:spPr>
        <p:txBody>
          <a:bodyPr>
            <a:noAutofit/>
          </a:bodyPr>
          <a:lstStyle/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Abadi MT Condensed Light" panose="020B0306030101010103" pitchFamily="34" charset="77"/>
                <a:ea typeface="Apple Color Emoji" pitchFamily="2" charset="0"/>
              </a:rPr>
              <a:t>The store has 5 footwear categories.</a:t>
            </a:r>
          </a:p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Abadi MT Condensed Light" panose="020B0306030101010103" pitchFamily="34" charset="77"/>
                <a:ea typeface="Apple Color Emoji" pitchFamily="2" charset="0"/>
              </a:rPr>
              <a:t>Sneakers seems to be doing a good business as it is the category with the highest sales followed by Stilettos and Flip flops.</a:t>
            </a:r>
          </a:p>
          <a:p>
            <a:pPr marL="182880"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Abadi MT Condensed Light" panose="020B0306030101010103" pitchFamily="34" charset="77"/>
                <a:ea typeface="Apple Color Emoji" pitchFamily="2" charset="0"/>
              </a:rPr>
              <a:t>Boots category seem to contribute a little less to the sales compared to the other categories.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79AB1E0-EA69-7048-BE8F-78A35E66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14" y="531795"/>
            <a:ext cx="7243468" cy="564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23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1479</Words>
  <Application>Microsoft Macintosh PowerPoint</Application>
  <PresentationFormat>Widescreen</PresentationFormat>
  <Paragraphs>149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Abadi MT Condensed Light</vt:lpstr>
      <vt:lpstr>Arial</vt:lpstr>
      <vt:lpstr>Calibri</vt:lpstr>
      <vt:lpstr>Century Gothic</vt:lpstr>
      <vt:lpstr>Marker Felt Thin</vt:lpstr>
      <vt:lpstr>Nadeem</vt:lpstr>
      <vt:lpstr>Rockwell Condensed</vt:lpstr>
      <vt:lpstr>Times New Roman</vt:lpstr>
      <vt:lpstr>Wingdings</vt:lpstr>
      <vt:lpstr>Wingdings 3</vt:lpstr>
      <vt:lpstr>Ion</vt:lpstr>
      <vt:lpstr>PowerPoint Presentation</vt:lpstr>
      <vt:lpstr>Agenda</vt:lpstr>
      <vt:lpstr>Aim</vt:lpstr>
      <vt:lpstr>Dataset Information</vt:lpstr>
      <vt:lpstr>Exploratory Data Analysis (EDA)</vt:lpstr>
      <vt:lpstr>Distribution of Product return?</vt:lpstr>
      <vt:lpstr>How many products are on discount?</vt:lpstr>
      <vt:lpstr>What is the products count w.r.t ratings?</vt:lpstr>
      <vt:lpstr>Distribution of sale w.r.t footwear categories?</vt:lpstr>
      <vt:lpstr>Brands Vs discount &amp; customer return ?</vt:lpstr>
      <vt:lpstr>Categories vs customer return?</vt:lpstr>
      <vt:lpstr>Distribution of rating according to customer return.</vt:lpstr>
      <vt:lpstr>PREPROCESSING</vt:lpstr>
      <vt:lpstr>Models Implemented</vt:lpstr>
      <vt:lpstr>K Nearest Neighbor(KNN)</vt:lpstr>
      <vt:lpstr>Naive Bayes Model</vt:lpstr>
      <vt:lpstr>Decision Tree</vt:lpstr>
      <vt:lpstr>Random Forest</vt:lpstr>
      <vt:lpstr>Comparison of model accuracy</vt:lpstr>
      <vt:lpstr>Time Series Forecasting</vt:lpstr>
      <vt:lpstr>PowerPoint Presentation</vt:lpstr>
      <vt:lpstr>MODEL IMPLEMENTATION (ARIMA)</vt:lpstr>
      <vt:lpstr>Comparison with other Models:</vt:lpstr>
      <vt:lpstr>  How can the store benefit from implementing the above machine learning models? </vt:lpstr>
      <vt:lpstr>Conclusion</vt:lpstr>
      <vt:lpstr>Links &amp; 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Pragati Koladiya</dc:creator>
  <cp:lastModifiedBy>Pragati Koladiya</cp:lastModifiedBy>
  <cp:revision>1</cp:revision>
  <dcterms:created xsi:type="dcterms:W3CDTF">2020-10-26T23:45:49Z</dcterms:created>
  <dcterms:modified xsi:type="dcterms:W3CDTF">2020-10-26T23:56:22Z</dcterms:modified>
</cp:coreProperties>
</file>